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handoutMasterIdLst>
    <p:handoutMasterId r:id="rId3"/>
  </p:handoutMasterIdLst>
  <p:sldIdLst>
    <p:sldId id="256" r:id="rId2"/>
  </p:sldIdLst>
  <p:sldSz cx="51206400" cy="38404800"/>
  <p:notesSz cx="9107488" cy="6858000"/>
  <p:defaultTextStyle>
    <a:defPPr>
      <a:defRPr lang="en-US"/>
    </a:defPPr>
    <a:lvl1pPr algn="l" rtl="0" fontAlgn="base">
      <a:spcBef>
        <a:spcPct val="0"/>
      </a:spcBef>
      <a:spcAft>
        <a:spcPct val="0"/>
      </a:spcAft>
      <a:defRPr sz="2900" kern="1200">
        <a:solidFill>
          <a:schemeClr val="tx1"/>
        </a:solidFill>
        <a:latin typeface="Arial" charset="0"/>
        <a:ea typeface="ＭＳ Ｐゴシック" pitchFamily="-1" charset="-128"/>
        <a:cs typeface="+mn-cs"/>
      </a:defRPr>
    </a:lvl1pPr>
    <a:lvl2pPr marL="585788" indent="-41275" algn="l" rtl="0" fontAlgn="base">
      <a:spcBef>
        <a:spcPct val="0"/>
      </a:spcBef>
      <a:spcAft>
        <a:spcPct val="0"/>
      </a:spcAft>
      <a:defRPr sz="2900" kern="1200">
        <a:solidFill>
          <a:schemeClr val="tx1"/>
        </a:solidFill>
        <a:latin typeface="Arial" charset="0"/>
        <a:ea typeface="ＭＳ Ｐゴシック" pitchFamily="-1" charset="-128"/>
        <a:cs typeface="+mn-cs"/>
      </a:defRPr>
    </a:lvl2pPr>
    <a:lvl3pPr marL="1171575" indent="-82550" algn="l" rtl="0" fontAlgn="base">
      <a:spcBef>
        <a:spcPct val="0"/>
      </a:spcBef>
      <a:spcAft>
        <a:spcPct val="0"/>
      </a:spcAft>
      <a:defRPr sz="2900" kern="1200">
        <a:solidFill>
          <a:schemeClr val="tx1"/>
        </a:solidFill>
        <a:latin typeface="Arial" charset="0"/>
        <a:ea typeface="ＭＳ Ｐゴシック" pitchFamily="-1" charset="-128"/>
        <a:cs typeface="+mn-cs"/>
      </a:defRPr>
    </a:lvl3pPr>
    <a:lvl4pPr marL="1757363" indent="-123825" algn="l" rtl="0" fontAlgn="base">
      <a:spcBef>
        <a:spcPct val="0"/>
      </a:spcBef>
      <a:spcAft>
        <a:spcPct val="0"/>
      </a:spcAft>
      <a:defRPr sz="2900" kern="1200">
        <a:solidFill>
          <a:schemeClr val="tx1"/>
        </a:solidFill>
        <a:latin typeface="Arial" charset="0"/>
        <a:ea typeface="ＭＳ Ｐゴシック" pitchFamily="-1" charset="-128"/>
        <a:cs typeface="+mn-cs"/>
      </a:defRPr>
    </a:lvl4pPr>
    <a:lvl5pPr marL="2343150" indent="-165100" algn="l" rtl="0" fontAlgn="base">
      <a:spcBef>
        <a:spcPct val="0"/>
      </a:spcBef>
      <a:spcAft>
        <a:spcPct val="0"/>
      </a:spcAft>
      <a:defRPr sz="2900" kern="1200">
        <a:solidFill>
          <a:schemeClr val="tx1"/>
        </a:solidFill>
        <a:latin typeface="Arial" charset="0"/>
        <a:ea typeface="ＭＳ Ｐゴシック" pitchFamily="-1" charset="-128"/>
        <a:cs typeface="+mn-cs"/>
      </a:defRPr>
    </a:lvl5pPr>
    <a:lvl6pPr marL="2286000" algn="l" defTabSz="914400" rtl="0" eaLnBrk="1" latinLnBrk="0" hangingPunct="1">
      <a:defRPr sz="2900" kern="1200">
        <a:solidFill>
          <a:schemeClr val="tx1"/>
        </a:solidFill>
        <a:latin typeface="Arial" charset="0"/>
        <a:ea typeface="ＭＳ Ｐゴシック" pitchFamily="-1" charset="-128"/>
        <a:cs typeface="+mn-cs"/>
      </a:defRPr>
    </a:lvl6pPr>
    <a:lvl7pPr marL="2743200" algn="l" defTabSz="914400" rtl="0" eaLnBrk="1" latinLnBrk="0" hangingPunct="1">
      <a:defRPr sz="2900" kern="1200">
        <a:solidFill>
          <a:schemeClr val="tx1"/>
        </a:solidFill>
        <a:latin typeface="Arial" charset="0"/>
        <a:ea typeface="ＭＳ Ｐゴシック" pitchFamily="-1" charset="-128"/>
        <a:cs typeface="+mn-cs"/>
      </a:defRPr>
    </a:lvl7pPr>
    <a:lvl8pPr marL="3200400" algn="l" defTabSz="914400" rtl="0" eaLnBrk="1" latinLnBrk="0" hangingPunct="1">
      <a:defRPr sz="2900" kern="1200">
        <a:solidFill>
          <a:schemeClr val="tx1"/>
        </a:solidFill>
        <a:latin typeface="Arial" charset="0"/>
        <a:ea typeface="ＭＳ Ｐゴシック" pitchFamily="-1" charset="-128"/>
        <a:cs typeface="+mn-cs"/>
      </a:defRPr>
    </a:lvl8pPr>
    <a:lvl9pPr marL="3657600" algn="l" defTabSz="914400" rtl="0" eaLnBrk="1" latinLnBrk="0" hangingPunct="1">
      <a:defRPr sz="29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EC46D4"/>
    <a:srgbClr val="3399FF"/>
    <a:srgbClr val="FF6699"/>
    <a:srgbClr val="800080"/>
    <a:srgbClr val="FFFF00"/>
    <a:srgbClr val="DA0808"/>
    <a:srgbClr val="FFE1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390" y="-78"/>
      </p:cViewPr>
      <p:guideLst>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y\Documents\Age%20Migration%20ra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dy\Dropbox\SURE%20Ademe\Logit%20Model\Distance%20of%20migrants%20mo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Migration in age group (%)</c:v>
                </c:pt>
              </c:strCache>
            </c:strRef>
          </c:tx>
          <c:spPr>
            <a:ln>
              <a:solidFill>
                <a:srgbClr val="FF0000"/>
              </a:solidFill>
            </a:ln>
          </c:spPr>
          <c:cat>
            <c:numRef>
              <c:f>Sheet1!$A$2:$A$18</c:f>
              <c:numCache>
                <c:formatCode>General</c:formatCode>
                <c:ptCount val="17"/>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numCache>
            </c:numRef>
          </c:cat>
          <c:val>
            <c:numRef>
              <c:f>Sheet1!$B$2:$B$18</c:f>
              <c:numCache>
                <c:formatCode>General</c:formatCode>
                <c:ptCount val="17"/>
                <c:pt idx="0">
                  <c:v>8.6</c:v>
                </c:pt>
                <c:pt idx="1">
                  <c:v>12.2</c:v>
                </c:pt>
                <c:pt idx="2">
                  <c:v>11.8</c:v>
                </c:pt>
                <c:pt idx="3">
                  <c:v>13.33</c:v>
                </c:pt>
                <c:pt idx="4">
                  <c:v>13.7</c:v>
                </c:pt>
                <c:pt idx="5">
                  <c:v>14</c:v>
                </c:pt>
                <c:pt idx="6">
                  <c:v>14.9</c:v>
                </c:pt>
                <c:pt idx="7">
                  <c:v>16.399999999999999</c:v>
                </c:pt>
                <c:pt idx="8">
                  <c:v>16.899999999999999</c:v>
                </c:pt>
                <c:pt idx="9">
                  <c:v>15.2</c:v>
                </c:pt>
                <c:pt idx="10">
                  <c:v>13.4</c:v>
                </c:pt>
                <c:pt idx="11">
                  <c:v>14</c:v>
                </c:pt>
                <c:pt idx="12">
                  <c:v>12.4</c:v>
                </c:pt>
                <c:pt idx="13">
                  <c:v>12.3</c:v>
                </c:pt>
                <c:pt idx="14">
                  <c:v>13.4</c:v>
                </c:pt>
                <c:pt idx="15">
                  <c:v>11.2</c:v>
                </c:pt>
                <c:pt idx="16">
                  <c:v>10.200000000000001</c:v>
                </c:pt>
              </c:numCache>
            </c:numRef>
          </c:val>
        </c:ser>
        <c:marker val="1"/>
        <c:axId val="68829568"/>
        <c:axId val="68831488"/>
      </c:lineChart>
      <c:catAx>
        <c:axId val="68829568"/>
        <c:scaling>
          <c:orientation val="minMax"/>
        </c:scaling>
        <c:axPos val="b"/>
        <c:title>
          <c:tx>
            <c:rich>
              <a:bodyPr/>
              <a:lstStyle/>
              <a:p>
                <a:pPr>
                  <a:defRPr sz="3200"/>
                </a:pPr>
                <a:r>
                  <a:rPr lang="en-US" sz="3200"/>
                  <a:t>Age</a:t>
                </a:r>
              </a:p>
            </c:rich>
          </c:tx>
          <c:layout/>
        </c:title>
        <c:numFmt formatCode="General" sourceLinked="1"/>
        <c:tickLblPos val="nextTo"/>
        <c:txPr>
          <a:bodyPr/>
          <a:lstStyle/>
          <a:p>
            <a:pPr>
              <a:defRPr sz="2400"/>
            </a:pPr>
            <a:endParaRPr lang="en-US"/>
          </a:p>
        </c:txPr>
        <c:crossAx val="68831488"/>
        <c:crosses val="autoZero"/>
        <c:auto val="1"/>
        <c:lblAlgn val="ctr"/>
        <c:lblOffset val="18"/>
      </c:catAx>
      <c:valAx>
        <c:axId val="68831488"/>
        <c:scaling>
          <c:orientation val="minMax"/>
        </c:scaling>
        <c:axPos val="l"/>
        <c:majorGridlines/>
        <c:title>
          <c:tx>
            <c:rich>
              <a:bodyPr rot="-5400000" vert="horz"/>
              <a:lstStyle/>
              <a:p>
                <a:pPr>
                  <a:defRPr sz="3200"/>
                </a:pPr>
                <a:r>
                  <a:rPr lang="en-US" sz="3200"/>
                  <a:t>Migration</a:t>
                </a:r>
                <a:r>
                  <a:rPr lang="en-US" sz="3200" baseline="0"/>
                  <a:t> Rate (%)</a:t>
                </a:r>
                <a:endParaRPr lang="en-US" sz="3200"/>
              </a:p>
            </c:rich>
          </c:tx>
          <c:layout/>
        </c:title>
        <c:numFmt formatCode="General" sourceLinked="1"/>
        <c:tickLblPos val="nextTo"/>
        <c:txPr>
          <a:bodyPr/>
          <a:lstStyle/>
          <a:p>
            <a:pPr>
              <a:defRPr sz="2400"/>
            </a:pPr>
            <a:endParaRPr lang="en-US"/>
          </a:p>
        </c:txPr>
        <c:crossAx val="68829568"/>
        <c:crossesAt val="1"/>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spPr>
            <a:ln>
              <a:solidFill>
                <a:schemeClr val="tx1"/>
              </a:solidFill>
            </a:ln>
          </c:spPr>
          <c:cat>
            <c:strRef>
              <c:f>Sheet3!$D$3:$D$11</c:f>
              <c:strCache>
                <c:ptCount val="9"/>
                <c:pt idx="0">
                  <c:v>1-300</c:v>
                </c:pt>
                <c:pt idx="1">
                  <c:v>301-600</c:v>
                </c:pt>
                <c:pt idx="2">
                  <c:v>601-900</c:v>
                </c:pt>
                <c:pt idx="3">
                  <c:v>901-1200</c:v>
                </c:pt>
                <c:pt idx="4">
                  <c:v>1201-1500</c:v>
                </c:pt>
                <c:pt idx="5">
                  <c:v>1501-1800</c:v>
                </c:pt>
                <c:pt idx="6">
                  <c:v>1801-2100</c:v>
                </c:pt>
                <c:pt idx="7">
                  <c:v>2101-2400</c:v>
                </c:pt>
                <c:pt idx="8">
                  <c:v>2401-2701</c:v>
                </c:pt>
              </c:strCache>
            </c:strRef>
          </c:cat>
          <c:val>
            <c:numRef>
              <c:f>Sheet3!$E$3:$E$11</c:f>
              <c:numCache>
                <c:formatCode>0.0%</c:formatCode>
                <c:ptCount val="9"/>
                <c:pt idx="0">
                  <c:v>0.267168515583729</c:v>
                </c:pt>
                <c:pt idx="1">
                  <c:v>0.21236133122028544</c:v>
                </c:pt>
                <c:pt idx="2">
                  <c:v>0.17194928684628039</c:v>
                </c:pt>
                <c:pt idx="3">
                  <c:v>0.11740623349181264</c:v>
                </c:pt>
                <c:pt idx="4">
                  <c:v>7.0655044902271522E-2</c:v>
                </c:pt>
                <c:pt idx="5">
                  <c:v>5.5071315372424656E-2</c:v>
                </c:pt>
                <c:pt idx="6">
                  <c:v>3.9619651347068109E-2</c:v>
                </c:pt>
                <c:pt idx="7">
                  <c:v>4.1600633914422216E-2</c:v>
                </c:pt>
                <c:pt idx="8">
                  <c:v>2.6677231907026391E-2</c:v>
                </c:pt>
              </c:numCache>
            </c:numRef>
          </c:val>
        </c:ser>
        <c:gapWidth val="0"/>
        <c:axId val="69273088"/>
        <c:axId val="69275008"/>
      </c:barChart>
      <c:catAx>
        <c:axId val="69273088"/>
        <c:scaling>
          <c:orientation val="minMax"/>
        </c:scaling>
        <c:axPos val="b"/>
        <c:title>
          <c:tx>
            <c:rich>
              <a:bodyPr/>
              <a:lstStyle/>
              <a:p>
                <a:pPr>
                  <a:defRPr sz="3200"/>
                </a:pPr>
                <a:r>
                  <a:rPr lang="en-US" sz="3200"/>
                  <a:t>Distance in Miles</a:t>
                </a:r>
              </a:p>
            </c:rich>
          </c:tx>
          <c:layout/>
        </c:title>
        <c:tickLblPos val="nextTo"/>
        <c:txPr>
          <a:bodyPr/>
          <a:lstStyle/>
          <a:p>
            <a:pPr>
              <a:defRPr sz="2400"/>
            </a:pPr>
            <a:endParaRPr lang="en-US"/>
          </a:p>
        </c:txPr>
        <c:crossAx val="69275008"/>
        <c:crosses val="autoZero"/>
        <c:auto val="1"/>
        <c:lblAlgn val="ctr"/>
        <c:lblOffset val="100"/>
      </c:catAx>
      <c:valAx>
        <c:axId val="69275008"/>
        <c:scaling>
          <c:orientation val="minMax"/>
        </c:scaling>
        <c:axPos val="l"/>
        <c:majorGridlines/>
        <c:title>
          <c:tx>
            <c:rich>
              <a:bodyPr rot="-5400000" vert="horz"/>
              <a:lstStyle/>
              <a:p>
                <a:pPr>
                  <a:defRPr sz="3200"/>
                </a:pPr>
                <a:r>
                  <a:rPr lang="en-US" sz="3200"/>
                  <a:t>Percentage</a:t>
                </a:r>
                <a:r>
                  <a:rPr lang="en-US" sz="3200" baseline="0"/>
                  <a:t> of Total Migrants</a:t>
                </a:r>
              </a:p>
            </c:rich>
          </c:tx>
          <c:layout>
            <c:manualLayout>
              <c:xMode val="edge"/>
              <c:yMode val="edge"/>
              <c:x val="9.9206349206349496E-3"/>
              <c:y val="0.13964939751849256"/>
            </c:manualLayout>
          </c:layout>
        </c:title>
        <c:numFmt formatCode="0%" sourceLinked="0"/>
        <c:tickLblPos val="nextTo"/>
        <c:txPr>
          <a:bodyPr/>
          <a:lstStyle/>
          <a:p>
            <a:pPr>
              <a:defRPr sz="2400"/>
            </a:pPr>
            <a:endParaRPr lang="en-US"/>
          </a:p>
        </c:txPr>
        <c:crossAx val="69273088"/>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9465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ＭＳ Ｐゴシック" pitchFamily="-1" charset="-128"/>
                <a:cs typeface="ＭＳ Ｐゴシック" pitchFamily="-1" charset="-128"/>
              </a:defRPr>
            </a:lvl1pPr>
          </a:lstStyle>
          <a:p>
            <a:pPr>
              <a:defRPr/>
            </a:pPr>
            <a:endParaRPr lang="en-US"/>
          </a:p>
        </p:txBody>
      </p:sp>
      <p:sp>
        <p:nvSpPr>
          <p:cNvPr id="5123" name="Rectangle 1027"/>
          <p:cNvSpPr>
            <a:spLocks noGrp="1" noChangeArrowheads="1"/>
          </p:cNvSpPr>
          <p:nvPr>
            <p:ph type="dt" sz="quarter" idx="1"/>
          </p:nvPr>
        </p:nvSpPr>
        <p:spPr bwMode="auto">
          <a:xfrm>
            <a:off x="5160963" y="0"/>
            <a:ext cx="39465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ＭＳ Ｐゴシック" pitchFamily="-1" charset="-128"/>
                <a:cs typeface="ＭＳ Ｐゴシック" pitchFamily="-1" charset="-128"/>
              </a:defRPr>
            </a:lvl1pPr>
          </a:lstStyle>
          <a:p>
            <a:pPr>
              <a:defRPr/>
            </a:pPr>
            <a:endParaRPr lang="en-US"/>
          </a:p>
        </p:txBody>
      </p:sp>
      <p:sp>
        <p:nvSpPr>
          <p:cNvPr id="5124" name="Rectangle 1028"/>
          <p:cNvSpPr>
            <a:spLocks noGrp="1" noChangeArrowheads="1"/>
          </p:cNvSpPr>
          <p:nvPr>
            <p:ph type="ftr" sz="quarter" idx="2"/>
          </p:nvPr>
        </p:nvSpPr>
        <p:spPr bwMode="auto">
          <a:xfrm>
            <a:off x="0" y="6477000"/>
            <a:ext cx="3946525"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ＭＳ Ｐゴシック" pitchFamily="-1" charset="-128"/>
                <a:cs typeface="ＭＳ Ｐゴシック" pitchFamily="-1" charset="-128"/>
              </a:defRPr>
            </a:lvl1pPr>
          </a:lstStyle>
          <a:p>
            <a:pPr>
              <a:defRPr/>
            </a:pPr>
            <a:endParaRPr lang="en-US"/>
          </a:p>
        </p:txBody>
      </p:sp>
      <p:sp>
        <p:nvSpPr>
          <p:cNvPr id="5125" name="Rectangle 1029"/>
          <p:cNvSpPr>
            <a:spLocks noGrp="1" noChangeArrowheads="1"/>
          </p:cNvSpPr>
          <p:nvPr>
            <p:ph type="sldNum" sz="quarter" idx="3"/>
          </p:nvPr>
        </p:nvSpPr>
        <p:spPr bwMode="auto">
          <a:xfrm>
            <a:off x="5160963" y="6477000"/>
            <a:ext cx="3946525"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 charset="0"/>
              </a:defRPr>
            </a:lvl1pPr>
          </a:lstStyle>
          <a:p>
            <a:pPr>
              <a:defRPr/>
            </a:pPr>
            <a:fld id="{CF1543B5-BF69-4AFA-AFB9-7D7785C0100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887" y="11930906"/>
            <a:ext cx="43524632" cy="823240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1770" y="21763507"/>
            <a:ext cx="35842864" cy="9812991"/>
          </a:xfrm>
        </p:spPr>
        <p:txBody>
          <a:bodyPr/>
          <a:lstStyle>
            <a:lvl1pPr marL="0" indent="0" algn="ctr">
              <a:buNone/>
              <a:defRPr/>
            </a:lvl1pPr>
            <a:lvl2pPr marL="586046" indent="0" algn="ctr">
              <a:buNone/>
              <a:defRPr/>
            </a:lvl2pPr>
            <a:lvl3pPr marL="1172092" indent="0" algn="ctr">
              <a:buNone/>
              <a:defRPr/>
            </a:lvl3pPr>
            <a:lvl4pPr marL="1758139" indent="0" algn="ctr">
              <a:buNone/>
              <a:defRPr/>
            </a:lvl4pPr>
            <a:lvl5pPr marL="2344184" indent="0" algn="ctr">
              <a:buNone/>
              <a:defRPr/>
            </a:lvl5pPr>
            <a:lvl6pPr marL="2930230" indent="0" algn="ctr">
              <a:buNone/>
              <a:defRPr/>
            </a:lvl6pPr>
            <a:lvl7pPr marL="3516276" indent="0" algn="ctr">
              <a:buNone/>
              <a:defRPr/>
            </a:lvl7pPr>
            <a:lvl8pPr marL="4102323" indent="0" algn="ctr">
              <a:buNone/>
              <a:defRPr/>
            </a:lvl8pPr>
            <a:lvl9pPr marL="468836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A7C767-ECB2-49BC-B5BD-6BC6DC1D67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BBCC59-81A4-416B-AB5F-54DA94BCEB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855" y="1537448"/>
            <a:ext cx="11520632" cy="327688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9920" y="1537448"/>
            <a:ext cx="34371973" cy="327688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03162F-5D50-4DD3-907C-5252804E65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F6B2B-E0FE-4A21-B3AC-1B1DF4B70E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9560"/>
            <a:ext cx="43524632" cy="7626443"/>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8506"/>
            <a:ext cx="43524632" cy="8401050"/>
          </a:xfrm>
        </p:spPr>
        <p:txBody>
          <a:bodyPr anchor="b"/>
          <a:lstStyle>
            <a:lvl1pPr marL="0" indent="0">
              <a:buNone/>
              <a:defRPr sz="2600"/>
            </a:lvl1pPr>
            <a:lvl2pPr marL="586046" indent="0">
              <a:buNone/>
              <a:defRPr sz="2300"/>
            </a:lvl2pPr>
            <a:lvl3pPr marL="1172092" indent="0">
              <a:buNone/>
              <a:defRPr sz="2000"/>
            </a:lvl3pPr>
            <a:lvl4pPr marL="1758139" indent="0">
              <a:buNone/>
              <a:defRPr sz="1800"/>
            </a:lvl4pPr>
            <a:lvl5pPr marL="2344184" indent="0">
              <a:buNone/>
              <a:defRPr sz="1800"/>
            </a:lvl5pPr>
            <a:lvl6pPr marL="2930230" indent="0">
              <a:buNone/>
              <a:defRPr sz="1800"/>
            </a:lvl6pPr>
            <a:lvl7pPr marL="3516276" indent="0">
              <a:buNone/>
              <a:defRPr sz="1800"/>
            </a:lvl7pPr>
            <a:lvl8pPr marL="4102323" indent="0">
              <a:buNone/>
              <a:defRPr sz="1800"/>
            </a:lvl8pPr>
            <a:lvl9pPr marL="4688369" indent="0">
              <a:buNone/>
              <a:defRPr sz="18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BD35F3-8C6F-4CED-AAAD-73B66C6D00F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9919" y="8961905"/>
            <a:ext cx="22946302" cy="2534434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700185" y="8961905"/>
            <a:ext cx="22946303" cy="2534434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6ACE49-9A38-4FA5-B0C5-414E7F6CEA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919" y="8597158"/>
            <a:ext cx="22625050" cy="3582801"/>
          </a:xfrm>
        </p:spPr>
        <p:txBody>
          <a:bodyPr anchor="b"/>
          <a:lstStyle>
            <a:lvl1pPr marL="0" indent="0">
              <a:buNone/>
              <a:defRPr sz="3100" b="1"/>
            </a:lvl1pPr>
            <a:lvl2pPr marL="586046" indent="0">
              <a:buNone/>
              <a:defRPr sz="2600" b="1"/>
            </a:lvl2pPr>
            <a:lvl3pPr marL="1172092" indent="0">
              <a:buNone/>
              <a:defRPr sz="2300" b="1"/>
            </a:lvl3pPr>
            <a:lvl4pPr marL="1758139" indent="0">
              <a:buNone/>
              <a:defRPr sz="2000" b="1"/>
            </a:lvl4pPr>
            <a:lvl5pPr marL="2344184" indent="0">
              <a:buNone/>
              <a:defRPr sz="2000" b="1"/>
            </a:lvl5pPr>
            <a:lvl6pPr marL="2930230" indent="0">
              <a:buNone/>
              <a:defRPr sz="2000" b="1"/>
            </a:lvl6pPr>
            <a:lvl7pPr marL="3516276" indent="0">
              <a:buNone/>
              <a:defRPr sz="2000" b="1"/>
            </a:lvl7pPr>
            <a:lvl8pPr marL="4102323" indent="0">
              <a:buNone/>
              <a:defRPr sz="2000" b="1"/>
            </a:lvl8pPr>
            <a:lvl9pPr marL="468836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2559919" y="12179958"/>
            <a:ext cx="22625050" cy="22126294"/>
          </a:xfrm>
        </p:spPr>
        <p:txBody>
          <a:bodyPr/>
          <a:lstStyle>
            <a:lvl1pPr>
              <a:defRPr sz="3100"/>
            </a:lvl1pPr>
            <a:lvl2pPr>
              <a:defRPr sz="26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1337" y="8597158"/>
            <a:ext cx="22635153" cy="3582801"/>
          </a:xfrm>
        </p:spPr>
        <p:txBody>
          <a:bodyPr anchor="b"/>
          <a:lstStyle>
            <a:lvl1pPr marL="0" indent="0">
              <a:buNone/>
              <a:defRPr sz="3100" b="1"/>
            </a:lvl1pPr>
            <a:lvl2pPr marL="586046" indent="0">
              <a:buNone/>
              <a:defRPr sz="2600" b="1"/>
            </a:lvl2pPr>
            <a:lvl3pPr marL="1172092" indent="0">
              <a:buNone/>
              <a:defRPr sz="2300" b="1"/>
            </a:lvl3pPr>
            <a:lvl4pPr marL="1758139" indent="0">
              <a:buNone/>
              <a:defRPr sz="2000" b="1"/>
            </a:lvl4pPr>
            <a:lvl5pPr marL="2344184" indent="0">
              <a:buNone/>
              <a:defRPr sz="2000" b="1"/>
            </a:lvl5pPr>
            <a:lvl6pPr marL="2930230" indent="0">
              <a:buNone/>
              <a:defRPr sz="2000" b="1"/>
            </a:lvl6pPr>
            <a:lvl7pPr marL="3516276" indent="0">
              <a:buNone/>
              <a:defRPr sz="2000" b="1"/>
            </a:lvl7pPr>
            <a:lvl8pPr marL="4102323" indent="0">
              <a:buNone/>
              <a:defRPr sz="2000" b="1"/>
            </a:lvl8pPr>
            <a:lvl9pPr marL="468836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26011337" y="12179958"/>
            <a:ext cx="22635153" cy="22126294"/>
          </a:xfrm>
        </p:spPr>
        <p:txBody>
          <a:bodyPr/>
          <a:lstStyle>
            <a:lvl1pPr>
              <a:defRPr sz="3100"/>
            </a:lvl1pPr>
            <a:lvl2pPr>
              <a:defRPr sz="26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A671C4-F8A3-43B0-BB1D-9F17C1F00C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A4A0A0-F7C7-4D22-AFAF-DF6F33762E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9517EB-C8CA-4DFD-BC02-D827279E0B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919" y="1529606"/>
            <a:ext cx="16846550" cy="6506697"/>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20020685" y="1529606"/>
            <a:ext cx="28625800" cy="32776647"/>
          </a:xfrm>
        </p:spPr>
        <p:txBody>
          <a:bodyPr/>
          <a:lstStyle>
            <a:lvl1pPr>
              <a:defRPr sz="40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919" y="8036298"/>
            <a:ext cx="16846550" cy="26269950"/>
          </a:xfrm>
        </p:spPr>
        <p:txBody>
          <a:bodyPr/>
          <a:lstStyle>
            <a:lvl1pPr marL="0" indent="0">
              <a:buNone/>
              <a:defRPr sz="1800"/>
            </a:lvl1pPr>
            <a:lvl2pPr marL="586046" indent="0">
              <a:buNone/>
              <a:defRPr sz="1500"/>
            </a:lvl2pPr>
            <a:lvl3pPr marL="1172092" indent="0">
              <a:buNone/>
              <a:defRPr sz="1300"/>
            </a:lvl3pPr>
            <a:lvl4pPr marL="1758139" indent="0">
              <a:buNone/>
              <a:defRPr sz="1200"/>
            </a:lvl4pPr>
            <a:lvl5pPr marL="2344184" indent="0">
              <a:buNone/>
              <a:defRPr sz="1200"/>
            </a:lvl5pPr>
            <a:lvl6pPr marL="2930230" indent="0">
              <a:buNone/>
              <a:defRPr sz="1200"/>
            </a:lvl6pPr>
            <a:lvl7pPr marL="3516276" indent="0">
              <a:buNone/>
              <a:defRPr sz="1200"/>
            </a:lvl7pPr>
            <a:lvl8pPr marL="4102323" indent="0">
              <a:buNone/>
              <a:defRPr sz="1200"/>
            </a:lvl8pPr>
            <a:lvl9pPr marL="4688369"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AE7286-B815-4A04-AB06-BC38852D745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7621" y="26883754"/>
            <a:ext cx="30723032" cy="3172947"/>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10037621" y="3431801"/>
            <a:ext cx="30723032" cy="23042097"/>
          </a:xfrm>
        </p:spPr>
        <p:txBody>
          <a:bodyPr/>
          <a:lstStyle>
            <a:lvl1pPr marL="0" indent="0">
              <a:buNone/>
              <a:defRPr sz="4000"/>
            </a:lvl1pPr>
            <a:lvl2pPr marL="586046" indent="0">
              <a:buNone/>
              <a:defRPr sz="3600"/>
            </a:lvl2pPr>
            <a:lvl3pPr marL="1172092" indent="0">
              <a:buNone/>
              <a:defRPr sz="3100"/>
            </a:lvl3pPr>
            <a:lvl4pPr marL="1758139" indent="0">
              <a:buNone/>
              <a:defRPr sz="2600"/>
            </a:lvl4pPr>
            <a:lvl5pPr marL="2344184" indent="0">
              <a:buNone/>
              <a:defRPr sz="2600"/>
            </a:lvl5pPr>
            <a:lvl6pPr marL="2930230" indent="0">
              <a:buNone/>
              <a:defRPr sz="2600"/>
            </a:lvl6pPr>
            <a:lvl7pPr marL="3516276" indent="0">
              <a:buNone/>
              <a:defRPr sz="2600"/>
            </a:lvl7pPr>
            <a:lvl8pPr marL="4102323" indent="0">
              <a:buNone/>
              <a:defRPr sz="2600"/>
            </a:lvl8pPr>
            <a:lvl9pPr marL="4688369" indent="0">
              <a:buNone/>
              <a:defRPr sz="2600"/>
            </a:lvl9pPr>
          </a:lstStyle>
          <a:p>
            <a:pPr lvl="0"/>
            <a:endParaRPr lang="en-US" noProof="0"/>
          </a:p>
        </p:txBody>
      </p:sp>
      <p:sp>
        <p:nvSpPr>
          <p:cNvPr id="4" name="Text Placeholder 3"/>
          <p:cNvSpPr>
            <a:spLocks noGrp="1"/>
          </p:cNvSpPr>
          <p:nvPr>
            <p:ph type="body" sz="half" idx="2"/>
          </p:nvPr>
        </p:nvSpPr>
        <p:spPr>
          <a:xfrm>
            <a:off x="10037621" y="30056697"/>
            <a:ext cx="30723032" cy="4508406"/>
          </a:xfrm>
        </p:spPr>
        <p:txBody>
          <a:bodyPr/>
          <a:lstStyle>
            <a:lvl1pPr marL="0" indent="0">
              <a:buNone/>
              <a:defRPr sz="1800"/>
            </a:lvl1pPr>
            <a:lvl2pPr marL="586046" indent="0">
              <a:buNone/>
              <a:defRPr sz="1500"/>
            </a:lvl2pPr>
            <a:lvl3pPr marL="1172092" indent="0">
              <a:buNone/>
              <a:defRPr sz="1300"/>
            </a:lvl3pPr>
            <a:lvl4pPr marL="1758139" indent="0">
              <a:buNone/>
              <a:defRPr sz="1200"/>
            </a:lvl4pPr>
            <a:lvl5pPr marL="2344184" indent="0">
              <a:buNone/>
              <a:defRPr sz="1200"/>
            </a:lvl5pPr>
            <a:lvl6pPr marL="2930230" indent="0">
              <a:buNone/>
              <a:defRPr sz="1200"/>
            </a:lvl6pPr>
            <a:lvl7pPr marL="3516276" indent="0">
              <a:buNone/>
              <a:defRPr sz="1200"/>
            </a:lvl7pPr>
            <a:lvl8pPr marL="4102323" indent="0">
              <a:buNone/>
              <a:defRPr sz="1200"/>
            </a:lvl8pPr>
            <a:lvl9pPr marL="4688369"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5D30EC-A5C9-4AF1-AD1C-CCB17DC570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050" y="1538288"/>
            <a:ext cx="46088300" cy="6400800"/>
          </a:xfrm>
          <a:prstGeom prst="rect">
            <a:avLst/>
          </a:prstGeom>
          <a:noFill/>
          <a:ln w="9525">
            <a:noFill/>
            <a:miter lim="800000"/>
            <a:headEnd/>
            <a:tailEnd/>
          </a:ln>
        </p:spPr>
        <p:txBody>
          <a:bodyPr vert="horz" wrap="square" lIns="522127" tIns="261070" rIns="522127" bIns="2610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59050" y="8961438"/>
            <a:ext cx="46088300" cy="25344437"/>
          </a:xfrm>
          <a:prstGeom prst="rect">
            <a:avLst/>
          </a:prstGeom>
          <a:noFill/>
          <a:ln w="9525">
            <a:noFill/>
            <a:miter lim="800000"/>
            <a:headEnd/>
            <a:tailEnd/>
          </a:ln>
        </p:spPr>
        <p:txBody>
          <a:bodyPr vert="horz" wrap="square" lIns="522127" tIns="261070" rIns="522127" bIns="2610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8" name="Rectangle 4"/>
          <p:cNvSpPr>
            <a:spLocks noGrp="1" noChangeArrowheads="1"/>
          </p:cNvSpPr>
          <p:nvPr>
            <p:ph type="dt" sz="half" idx="2"/>
          </p:nvPr>
        </p:nvSpPr>
        <p:spPr bwMode="auto">
          <a:xfrm>
            <a:off x="2559050" y="34972625"/>
            <a:ext cx="11950700" cy="2667000"/>
          </a:xfrm>
          <a:prstGeom prst="rect">
            <a:avLst/>
          </a:prstGeom>
          <a:noFill/>
          <a:ln w="9525">
            <a:noFill/>
            <a:miter lim="800000"/>
            <a:headEnd/>
            <a:tailEnd/>
          </a:ln>
          <a:effectLst/>
        </p:spPr>
        <p:txBody>
          <a:bodyPr vert="horz" wrap="square" lIns="522127" tIns="261070" rIns="522127" bIns="261070" numCol="1" anchor="t" anchorCtr="0" compatLnSpc="1">
            <a:prstTxWarp prst="textNoShape">
              <a:avLst/>
            </a:prstTxWarp>
          </a:bodyPr>
          <a:lstStyle>
            <a:lvl1pPr>
              <a:defRPr sz="8000">
                <a:latin typeface="Arial" pitchFamily="-1" charset="0"/>
                <a:ea typeface="ＭＳ Ｐゴシック" pitchFamily="-1" charset="-128"/>
                <a:cs typeface="ＭＳ Ｐゴシック" pitchFamily="-1" charset="-128"/>
              </a:defRPr>
            </a:lvl1pPr>
          </a:lstStyle>
          <a:p>
            <a:pPr>
              <a:defRPr/>
            </a:pPr>
            <a:endParaRPr lang="en-US"/>
          </a:p>
        </p:txBody>
      </p:sp>
      <p:sp>
        <p:nvSpPr>
          <p:cNvPr id="26629" name="Rectangle 5"/>
          <p:cNvSpPr>
            <a:spLocks noGrp="1" noChangeArrowheads="1"/>
          </p:cNvSpPr>
          <p:nvPr>
            <p:ph type="ftr" sz="quarter" idx="3"/>
          </p:nvPr>
        </p:nvSpPr>
        <p:spPr bwMode="auto">
          <a:xfrm>
            <a:off x="17494250" y="34972625"/>
            <a:ext cx="16217900" cy="2667000"/>
          </a:xfrm>
          <a:prstGeom prst="rect">
            <a:avLst/>
          </a:prstGeom>
          <a:noFill/>
          <a:ln w="9525">
            <a:noFill/>
            <a:miter lim="800000"/>
            <a:headEnd/>
            <a:tailEnd/>
          </a:ln>
          <a:effectLst/>
        </p:spPr>
        <p:txBody>
          <a:bodyPr vert="horz" wrap="square" lIns="522127" tIns="261070" rIns="522127" bIns="261070" numCol="1" anchor="t" anchorCtr="0" compatLnSpc="1">
            <a:prstTxWarp prst="textNoShape">
              <a:avLst/>
            </a:prstTxWarp>
          </a:bodyPr>
          <a:lstStyle>
            <a:lvl1pPr algn="ctr">
              <a:defRPr sz="8000">
                <a:latin typeface="Arial" pitchFamily="-1" charset="0"/>
                <a:ea typeface="ＭＳ Ｐゴシック" pitchFamily="-1" charset="-128"/>
                <a:cs typeface="ＭＳ Ｐゴシック" pitchFamily="-1" charset="-128"/>
              </a:defRPr>
            </a:lvl1pPr>
          </a:lstStyle>
          <a:p>
            <a:pPr>
              <a:defRPr/>
            </a:pPr>
            <a:endParaRPr lang="en-US"/>
          </a:p>
        </p:txBody>
      </p:sp>
      <p:sp>
        <p:nvSpPr>
          <p:cNvPr id="26630" name="Rectangle 6"/>
          <p:cNvSpPr>
            <a:spLocks noGrp="1" noChangeArrowheads="1"/>
          </p:cNvSpPr>
          <p:nvPr>
            <p:ph type="sldNum" sz="quarter" idx="4"/>
          </p:nvPr>
        </p:nvSpPr>
        <p:spPr bwMode="auto">
          <a:xfrm>
            <a:off x="36696650" y="34972625"/>
            <a:ext cx="11950700" cy="2667000"/>
          </a:xfrm>
          <a:prstGeom prst="rect">
            <a:avLst/>
          </a:prstGeom>
          <a:noFill/>
          <a:ln w="9525">
            <a:noFill/>
            <a:miter lim="800000"/>
            <a:headEnd/>
            <a:tailEnd/>
          </a:ln>
          <a:effectLst/>
        </p:spPr>
        <p:txBody>
          <a:bodyPr vert="horz" wrap="square" lIns="522127" tIns="261070" rIns="522127" bIns="261070" numCol="1" anchor="t" anchorCtr="0" compatLnSpc="1">
            <a:prstTxWarp prst="textNoShape">
              <a:avLst/>
            </a:prstTxWarp>
          </a:bodyPr>
          <a:lstStyle>
            <a:lvl1pPr algn="r">
              <a:defRPr sz="8000" smtClean="0"/>
            </a:lvl1pPr>
          </a:lstStyle>
          <a:p>
            <a:pPr>
              <a:defRPr/>
            </a:pPr>
            <a:fld id="{4D3B1F9C-3FA7-493D-A4DD-9CC6ACAFC3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5222875" rtl="0" eaLnBrk="0" fontAlgn="base" hangingPunct="0">
        <a:spcBef>
          <a:spcPct val="0"/>
        </a:spcBef>
        <a:spcAft>
          <a:spcPct val="0"/>
        </a:spcAft>
        <a:defRPr sz="25100">
          <a:solidFill>
            <a:schemeClr val="tx2"/>
          </a:solidFill>
          <a:latin typeface="+mj-lt"/>
          <a:ea typeface="ＭＳ Ｐゴシック" pitchFamily="-65" charset="-128"/>
          <a:cs typeface="ＭＳ Ｐゴシック" pitchFamily="-65" charset="-128"/>
        </a:defRPr>
      </a:lvl1pPr>
      <a:lvl2pPr algn="ctr" defTabSz="5222875" rtl="0" eaLnBrk="0" fontAlgn="base" hangingPunct="0">
        <a:spcBef>
          <a:spcPct val="0"/>
        </a:spcBef>
        <a:spcAft>
          <a:spcPct val="0"/>
        </a:spcAft>
        <a:defRPr sz="25100">
          <a:solidFill>
            <a:schemeClr val="tx2"/>
          </a:solidFill>
          <a:latin typeface="Arial" charset="0"/>
          <a:ea typeface="ＭＳ Ｐゴシック" pitchFamily="-65" charset="-128"/>
          <a:cs typeface="ＭＳ Ｐゴシック" pitchFamily="-65" charset="-128"/>
        </a:defRPr>
      </a:lvl2pPr>
      <a:lvl3pPr algn="ctr" defTabSz="5222875" rtl="0" eaLnBrk="0" fontAlgn="base" hangingPunct="0">
        <a:spcBef>
          <a:spcPct val="0"/>
        </a:spcBef>
        <a:spcAft>
          <a:spcPct val="0"/>
        </a:spcAft>
        <a:defRPr sz="25100">
          <a:solidFill>
            <a:schemeClr val="tx2"/>
          </a:solidFill>
          <a:latin typeface="Arial" charset="0"/>
          <a:ea typeface="ＭＳ Ｐゴシック" pitchFamily="-65" charset="-128"/>
          <a:cs typeface="ＭＳ Ｐゴシック" pitchFamily="-65" charset="-128"/>
        </a:defRPr>
      </a:lvl3pPr>
      <a:lvl4pPr algn="ctr" defTabSz="5222875" rtl="0" eaLnBrk="0" fontAlgn="base" hangingPunct="0">
        <a:spcBef>
          <a:spcPct val="0"/>
        </a:spcBef>
        <a:spcAft>
          <a:spcPct val="0"/>
        </a:spcAft>
        <a:defRPr sz="25100">
          <a:solidFill>
            <a:schemeClr val="tx2"/>
          </a:solidFill>
          <a:latin typeface="Arial" charset="0"/>
          <a:ea typeface="ＭＳ Ｐゴシック" pitchFamily="-65" charset="-128"/>
          <a:cs typeface="ＭＳ Ｐゴシック" pitchFamily="-65" charset="-128"/>
        </a:defRPr>
      </a:lvl4pPr>
      <a:lvl5pPr algn="ctr" defTabSz="5222875" rtl="0" eaLnBrk="0" fontAlgn="base" hangingPunct="0">
        <a:spcBef>
          <a:spcPct val="0"/>
        </a:spcBef>
        <a:spcAft>
          <a:spcPct val="0"/>
        </a:spcAft>
        <a:defRPr sz="25100">
          <a:solidFill>
            <a:schemeClr val="tx2"/>
          </a:solidFill>
          <a:latin typeface="Arial" charset="0"/>
          <a:ea typeface="ＭＳ Ｐゴシック" pitchFamily="-65" charset="-128"/>
          <a:cs typeface="ＭＳ Ｐゴシック" pitchFamily="-65" charset="-128"/>
        </a:defRPr>
      </a:lvl5pPr>
      <a:lvl6pPr marL="586046" algn="ctr" defTabSz="5223543" rtl="0" fontAlgn="base">
        <a:spcBef>
          <a:spcPct val="0"/>
        </a:spcBef>
        <a:spcAft>
          <a:spcPct val="0"/>
        </a:spcAft>
        <a:defRPr sz="25100">
          <a:solidFill>
            <a:schemeClr val="tx2"/>
          </a:solidFill>
          <a:latin typeface="Arial" charset="0"/>
        </a:defRPr>
      </a:lvl6pPr>
      <a:lvl7pPr marL="1172092" algn="ctr" defTabSz="5223543" rtl="0" fontAlgn="base">
        <a:spcBef>
          <a:spcPct val="0"/>
        </a:spcBef>
        <a:spcAft>
          <a:spcPct val="0"/>
        </a:spcAft>
        <a:defRPr sz="25100">
          <a:solidFill>
            <a:schemeClr val="tx2"/>
          </a:solidFill>
          <a:latin typeface="Arial" charset="0"/>
        </a:defRPr>
      </a:lvl7pPr>
      <a:lvl8pPr marL="1758139" algn="ctr" defTabSz="5223543" rtl="0" fontAlgn="base">
        <a:spcBef>
          <a:spcPct val="0"/>
        </a:spcBef>
        <a:spcAft>
          <a:spcPct val="0"/>
        </a:spcAft>
        <a:defRPr sz="25100">
          <a:solidFill>
            <a:schemeClr val="tx2"/>
          </a:solidFill>
          <a:latin typeface="Arial" charset="0"/>
        </a:defRPr>
      </a:lvl8pPr>
      <a:lvl9pPr marL="2344184" algn="ctr" defTabSz="5223543" rtl="0" fontAlgn="base">
        <a:spcBef>
          <a:spcPct val="0"/>
        </a:spcBef>
        <a:spcAft>
          <a:spcPct val="0"/>
        </a:spcAft>
        <a:defRPr sz="25100">
          <a:solidFill>
            <a:schemeClr val="tx2"/>
          </a:solidFill>
          <a:latin typeface="Arial" charset="0"/>
        </a:defRPr>
      </a:lvl9pPr>
    </p:titleStyle>
    <p:bodyStyle>
      <a:lvl1pPr marL="1957388" indent="-1957388" algn="l" defTabSz="5222875" rtl="0" eaLnBrk="0" fontAlgn="base" hangingPunct="0">
        <a:spcBef>
          <a:spcPct val="20000"/>
        </a:spcBef>
        <a:spcAft>
          <a:spcPct val="0"/>
        </a:spcAft>
        <a:buChar char="•"/>
        <a:defRPr sz="18300">
          <a:solidFill>
            <a:schemeClr val="tx1"/>
          </a:solidFill>
          <a:latin typeface="+mn-lt"/>
          <a:ea typeface="ＭＳ Ｐゴシック" pitchFamily="-65" charset="-128"/>
          <a:cs typeface="ＭＳ Ｐゴシック" pitchFamily="-65" charset="-128"/>
        </a:defRPr>
      </a:lvl1pPr>
      <a:lvl2pPr marL="4243388" indent="-1630363" algn="l" defTabSz="5222875" rtl="0" eaLnBrk="0" fontAlgn="base" hangingPunct="0">
        <a:spcBef>
          <a:spcPct val="20000"/>
        </a:spcBef>
        <a:spcAft>
          <a:spcPct val="0"/>
        </a:spcAft>
        <a:buChar char="–"/>
        <a:defRPr sz="16100">
          <a:solidFill>
            <a:schemeClr val="tx1"/>
          </a:solidFill>
          <a:latin typeface="+mn-lt"/>
          <a:ea typeface="ＭＳ Ｐゴシック" charset="-128"/>
        </a:defRPr>
      </a:lvl2pPr>
      <a:lvl3pPr marL="6527800" indent="-1304925" algn="l" defTabSz="5222875" rtl="0" eaLnBrk="0" fontAlgn="base" hangingPunct="0">
        <a:spcBef>
          <a:spcPct val="20000"/>
        </a:spcBef>
        <a:spcAft>
          <a:spcPct val="0"/>
        </a:spcAft>
        <a:buChar char="•"/>
        <a:defRPr sz="13700">
          <a:solidFill>
            <a:schemeClr val="tx1"/>
          </a:solidFill>
          <a:latin typeface="+mn-lt"/>
          <a:ea typeface="ＭＳ Ｐゴシック" charset="-128"/>
        </a:defRPr>
      </a:lvl3pPr>
      <a:lvl4pPr marL="9142413" indent="-1304925" algn="l" defTabSz="5222875" rtl="0" eaLnBrk="0" fontAlgn="base" hangingPunct="0">
        <a:spcBef>
          <a:spcPct val="20000"/>
        </a:spcBef>
        <a:spcAft>
          <a:spcPct val="0"/>
        </a:spcAft>
        <a:buChar char="–"/>
        <a:defRPr sz="11400">
          <a:solidFill>
            <a:schemeClr val="tx1"/>
          </a:solidFill>
          <a:latin typeface="+mn-lt"/>
          <a:ea typeface="ＭＳ Ｐゴシック" charset="-128"/>
        </a:defRPr>
      </a:lvl4pPr>
      <a:lvl5pPr marL="11752263" indent="-1303338" algn="l" defTabSz="5222875" rtl="0" eaLnBrk="0" fontAlgn="base" hangingPunct="0">
        <a:spcBef>
          <a:spcPct val="20000"/>
        </a:spcBef>
        <a:spcAft>
          <a:spcPct val="0"/>
        </a:spcAft>
        <a:buChar char="»"/>
        <a:defRPr sz="11400">
          <a:solidFill>
            <a:schemeClr val="tx1"/>
          </a:solidFill>
          <a:latin typeface="+mn-lt"/>
          <a:ea typeface="ＭＳ Ｐゴシック" charset="-128"/>
        </a:defRPr>
      </a:lvl5pPr>
      <a:lvl6pPr marL="12339528" indent="-1304361" algn="l" defTabSz="5223543" rtl="0" fontAlgn="base">
        <a:spcBef>
          <a:spcPct val="20000"/>
        </a:spcBef>
        <a:spcAft>
          <a:spcPct val="0"/>
        </a:spcAft>
        <a:buChar char="»"/>
        <a:defRPr sz="11400">
          <a:solidFill>
            <a:schemeClr val="tx1"/>
          </a:solidFill>
          <a:latin typeface="+mn-lt"/>
          <a:ea typeface="ＭＳ Ｐゴシック" charset="-128"/>
        </a:defRPr>
      </a:lvl6pPr>
      <a:lvl7pPr marL="12925573" indent="-1304361" algn="l" defTabSz="5223543" rtl="0" fontAlgn="base">
        <a:spcBef>
          <a:spcPct val="20000"/>
        </a:spcBef>
        <a:spcAft>
          <a:spcPct val="0"/>
        </a:spcAft>
        <a:buChar char="»"/>
        <a:defRPr sz="11400">
          <a:solidFill>
            <a:schemeClr val="tx1"/>
          </a:solidFill>
          <a:latin typeface="+mn-lt"/>
          <a:ea typeface="ＭＳ Ｐゴシック" charset="-128"/>
        </a:defRPr>
      </a:lvl7pPr>
      <a:lvl8pPr marL="13511619" indent="-1304361" algn="l" defTabSz="5223543" rtl="0" fontAlgn="base">
        <a:spcBef>
          <a:spcPct val="20000"/>
        </a:spcBef>
        <a:spcAft>
          <a:spcPct val="0"/>
        </a:spcAft>
        <a:buChar char="»"/>
        <a:defRPr sz="11400">
          <a:solidFill>
            <a:schemeClr val="tx1"/>
          </a:solidFill>
          <a:latin typeface="+mn-lt"/>
          <a:ea typeface="ＭＳ Ｐゴシック" charset="-128"/>
        </a:defRPr>
      </a:lvl8pPr>
      <a:lvl9pPr marL="14097666" indent="-1304361" algn="l" defTabSz="5223543" rtl="0" fontAlgn="base">
        <a:spcBef>
          <a:spcPct val="20000"/>
        </a:spcBef>
        <a:spcAft>
          <a:spcPct val="0"/>
        </a:spcAft>
        <a:buChar char="»"/>
        <a:defRPr sz="11400">
          <a:solidFill>
            <a:schemeClr val="tx1"/>
          </a:solidFill>
          <a:latin typeface="+mn-lt"/>
          <a:ea typeface="ＭＳ Ｐゴシック" charset="-128"/>
        </a:defRPr>
      </a:lvl9pPr>
    </p:bodyStyle>
    <p:otherStyle>
      <a:defPPr>
        <a:defRPr lang="en-US"/>
      </a:defPPr>
      <a:lvl1pPr marL="0" algn="l" defTabSz="586046" rtl="0" eaLnBrk="1" latinLnBrk="0" hangingPunct="1">
        <a:defRPr sz="2300" kern="1200">
          <a:solidFill>
            <a:schemeClr val="tx1"/>
          </a:solidFill>
          <a:latin typeface="+mn-lt"/>
          <a:ea typeface="+mn-ea"/>
          <a:cs typeface="+mn-cs"/>
        </a:defRPr>
      </a:lvl1pPr>
      <a:lvl2pPr marL="586046" algn="l" defTabSz="586046" rtl="0" eaLnBrk="1" latinLnBrk="0" hangingPunct="1">
        <a:defRPr sz="2300" kern="1200">
          <a:solidFill>
            <a:schemeClr val="tx1"/>
          </a:solidFill>
          <a:latin typeface="+mn-lt"/>
          <a:ea typeface="+mn-ea"/>
          <a:cs typeface="+mn-cs"/>
        </a:defRPr>
      </a:lvl2pPr>
      <a:lvl3pPr marL="1172092" algn="l" defTabSz="586046" rtl="0" eaLnBrk="1" latinLnBrk="0" hangingPunct="1">
        <a:defRPr sz="2300" kern="1200">
          <a:solidFill>
            <a:schemeClr val="tx1"/>
          </a:solidFill>
          <a:latin typeface="+mn-lt"/>
          <a:ea typeface="+mn-ea"/>
          <a:cs typeface="+mn-cs"/>
        </a:defRPr>
      </a:lvl3pPr>
      <a:lvl4pPr marL="1758139" algn="l" defTabSz="586046" rtl="0" eaLnBrk="1" latinLnBrk="0" hangingPunct="1">
        <a:defRPr sz="2300" kern="1200">
          <a:solidFill>
            <a:schemeClr val="tx1"/>
          </a:solidFill>
          <a:latin typeface="+mn-lt"/>
          <a:ea typeface="+mn-ea"/>
          <a:cs typeface="+mn-cs"/>
        </a:defRPr>
      </a:lvl4pPr>
      <a:lvl5pPr marL="2344184" algn="l" defTabSz="586046" rtl="0" eaLnBrk="1" latinLnBrk="0" hangingPunct="1">
        <a:defRPr sz="2300" kern="1200">
          <a:solidFill>
            <a:schemeClr val="tx1"/>
          </a:solidFill>
          <a:latin typeface="+mn-lt"/>
          <a:ea typeface="+mn-ea"/>
          <a:cs typeface="+mn-cs"/>
        </a:defRPr>
      </a:lvl5pPr>
      <a:lvl6pPr marL="2930230" algn="l" defTabSz="586046" rtl="0" eaLnBrk="1" latinLnBrk="0" hangingPunct="1">
        <a:defRPr sz="2300" kern="1200">
          <a:solidFill>
            <a:schemeClr val="tx1"/>
          </a:solidFill>
          <a:latin typeface="+mn-lt"/>
          <a:ea typeface="+mn-ea"/>
          <a:cs typeface="+mn-cs"/>
        </a:defRPr>
      </a:lvl6pPr>
      <a:lvl7pPr marL="3516276" algn="l" defTabSz="586046" rtl="0" eaLnBrk="1" latinLnBrk="0" hangingPunct="1">
        <a:defRPr sz="2300" kern="1200">
          <a:solidFill>
            <a:schemeClr val="tx1"/>
          </a:solidFill>
          <a:latin typeface="+mn-lt"/>
          <a:ea typeface="+mn-ea"/>
          <a:cs typeface="+mn-cs"/>
        </a:defRPr>
      </a:lvl7pPr>
      <a:lvl8pPr marL="4102323" algn="l" defTabSz="586046" rtl="0" eaLnBrk="1" latinLnBrk="0" hangingPunct="1">
        <a:defRPr sz="2300" kern="1200">
          <a:solidFill>
            <a:schemeClr val="tx1"/>
          </a:solidFill>
          <a:latin typeface="+mn-lt"/>
          <a:ea typeface="+mn-ea"/>
          <a:cs typeface="+mn-cs"/>
        </a:defRPr>
      </a:lvl8pPr>
      <a:lvl9pPr marL="4688369" algn="l" defTabSz="586046"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pttemplate34.png"/>
          <p:cNvPicPr>
            <a:picLocks noChangeAspect="1"/>
          </p:cNvPicPr>
          <p:nvPr/>
        </p:nvPicPr>
        <p:blipFill>
          <a:blip r:embed="rId2"/>
          <a:srcRect/>
          <a:stretch>
            <a:fillRect/>
          </a:stretch>
        </p:blipFill>
        <p:spPr bwMode="auto">
          <a:xfrm>
            <a:off x="990600" y="-1588"/>
            <a:ext cx="48461613" cy="9979026"/>
          </a:xfrm>
          <a:prstGeom prst="rect">
            <a:avLst/>
          </a:prstGeom>
          <a:noFill/>
          <a:ln w="9525">
            <a:noFill/>
            <a:miter lim="800000"/>
            <a:headEnd/>
            <a:tailEnd/>
          </a:ln>
        </p:spPr>
      </p:pic>
      <p:sp>
        <p:nvSpPr>
          <p:cNvPr id="2053" name="Text Box 42"/>
          <p:cNvSpPr txBox="1">
            <a:spLocks noChangeArrowheads="1"/>
          </p:cNvSpPr>
          <p:nvPr/>
        </p:nvSpPr>
        <p:spPr bwMode="auto">
          <a:xfrm>
            <a:off x="11093450" y="1287463"/>
            <a:ext cx="20288250" cy="557212"/>
          </a:xfrm>
          <a:prstGeom prst="rect">
            <a:avLst/>
          </a:prstGeom>
          <a:noFill/>
          <a:ln w="9525">
            <a:noFill/>
            <a:miter lim="800000"/>
            <a:headEnd/>
            <a:tailEnd/>
          </a:ln>
        </p:spPr>
        <p:txBody>
          <a:bodyPr lIns="108774" tIns="54391" rIns="108774" bIns="54391">
            <a:spAutoFit/>
          </a:bodyPr>
          <a:lstStyle/>
          <a:p>
            <a:endParaRPr lang="en-US">
              <a:latin typeface="Times New Roman" pitchFamily="-1" charset="0"/>
            </a:endParaRPr>
          </a:p>
        </p:txBody>
      </p:sp>
      <p:sp>
        <p:nvSpPr>
          <p:cNvPr id="2054" name="Text Box 43"/>
          <p:cNvSpPr txBox="1">
            <a:spLocks noChangeArrowheads="1"/>
          </p:cNvSpPr>
          <p:nvPr/>
        </p:nvSpPr>
        <p:spPr bwMode="auto">
          <a:xfrm>
            <a:off x="3200400" y="1524000"/>
            <a:ext cx="43434000" cy="4726493"/>
          </a:xfrm>
          <a:prstGeom prst="rect">
            <a:avLst/>
          </a:prstGeom>
          <a:noFill/>
          <a:ln w="9525">
            <a:noFill/>
            <a:miter lim="800000"/>
            <a:headEnd/>
            <a:tailEnd/>
          </a:ln>
        </p:spPr>
        <p:txBody>
          <a:bodyPr wrap="square" lIns="108774" tIns="54391" rIns="108774" bIns="54391">
            <a:spAutoFit/>
          </a:bodyPr>
          <a:lstStyle/>
          <a:p>
            <a:pPr algn="ctr"/>
            <a:r>
              <a:rPr lang="en-US" sz="12900" b="1" dirty="0" smtClean="0">
                <a:solidFill>
                  <a:schemeClr val="bg1"/>
                </a:solidFill>
                <a:latin typeface="Times New Roman" pitchFamily="-1" charset="0"/>
              </a:rPr>
              <a:t>Factors Affecting the Propensity of Young Adults to </a:t>
            </a:r>
            <a:r>
              <a:rPr lang="en-US" sz="12900" b="1" dirty="0" smtClean="0">
                <a:solidFill>
                  <a:schemeClr val="bg1"/>
                </a:solidFill>
                <a:latin typeface="Times New Roman" pitchFamily="-1" charset="0"/>
              </a:rPr>
              <a:t>Move  </a:t>
            </a:r>
            <a:endParaRPr lang="en-US" sz="12900" b="1" dirty="0" smtClean="0">
              <a:solidFill>
                <a:schemeClr val="bg1"/>
              </a:solidFill>
              <a:latin typeface="Times New Roman" pitchFamily="-1" charset="0"/>
            </a:endParaRPr>
          </a:p>
          <a:p>
            <a:pPr algn="ctr"/>
            <a:r>
              <a:rPr lang="en-US" sz="5700" b="1" dirty="0" smtClean="0">
                <a:solidFill>
                  <a:schemeClr val="bg1"/>
                </a:solidFill>
                <a:latin typeface="Times New Roman" pitchFamily="-1" charset="0"/>
              </a:rPr>
              <a:t>Andy Ademe</a:t>
            </a:r>
          </a:p>
          <a:p>
            <a:pPr algn="ctr"/>
            <a:r>
              <a:rPr lang="en-US" sz="5700" b="1" i="1" dirty="0" smtClean="0">
                <a:solidFill>
                  <a:schemeClr val="bg1"/>
                </a:solidFill>
                <a:latin typeface="Times New Roman" pitchFamily="-1" charset="0"/>
              </a:rPr>
              <a:t>Department of Economics, </a:t>
            </a:r>
            <a:r>
              <a:rPr lang="en-US" sz="5700" b="1" i="1" dirty="0">
                <a:solidFill>
                  <a:schemeClr val="bg1"/>
                </a:solidFill>
                <a:latin typeface="Times New Roman" pitchFamily="-1" charset="0"/>
              </a:rPr>
              <a:t>Carthage College</a:t>
            </a:r>
          </a:p>
          <a:p>
            <a:pPr algn="ctr"/>
            <a:r>
              <a:rPr lang="en-US" sz="5700" b="1" i="1" dirty="0" smtClean="0">
                <a:solidFill>
                  <a:schemeClr val="bg1"/>
                </a:solidFill>
                <a:latin typeface="Times New Roman" pitchFamily="-1" charset="0"/>
              </a:rPr>
              <a:t>     </a:t>
            </a:r>
            <a:r>
              <a:rPr lang="en-US" sz="5700" b="1" i="1" dirty="0" smtClean="0">
                <a:solidFill>
                  <a:schemeClr val="bg1"/>
                </a:solidFill>
                <a:latin typeface="Times New Roman" pitchFamily="-1" charset="0"/>
              </a:rPr>
              <a:t>        Celebration </a:t>
            </a:r>
            <a:r>
              <a:rPr lang="en-US" sz="5700" b="1" i="1" dirty="0">
                <a:solidFill>
                  <a:schemeClr val="bg1"/>
                </a:solidFill>
                <a:latin typeface="Times New Roman" pitchFamily="-1" charset="0"/>
              </a:rPr>
              <a:t>of Scholars 2013: </a:t>
            </a:r>
            <a:r>
              <a:rPr lang="en-US" sz="5700" b="1" i="1" dirty="0" err="1">
                <a:solidFill>
                  <a:schemeClr val="bg1"/>
                </a:solidFill>
                <a:latin typeface="Times New Roman" pitchFamily="-1" charset="0"/>
              </a:rPr>
              <a:t>Expositionof</a:t>
            </a:r>
            <a:r>
              <a:rPr lang="en-US" sz="5700" b="1" i="1" dirty="0">
                <a:solidFill>
                  <a:schemeClr val="bg1"/>
                </a:solidFill>
                <a:latin typeface="Times New Roman" pitchFamily="-1" charset="0"/>
              </a:rPr>
              <a:t> Student and Faculty Research, Scholarship and Creativity</a:t>
            </a:r>
          </a:p>
        </p:txBody>
      </p:sp>
      <p:sp>
        <p:nvSpPr>
          <p:cNvPr id="2055" name="Text Box 44"/>
          <p:cNvSpPr txBox="1">
            <a:spLocks noChangeArrowheads="1"/>
          </p:cNvSpPr>
          <p:nvPr/>
        </p:nvSpPr>
        <p:spPr bwMode="auto">
          <a:xfrm>
            <a:off x="1111250" y="13190538"/>
            <a:ext cx="22217063" cy="894675"/>
          </a:xfrm>
          <a:prstGeom prst="rect">
            <a:avLst/>
          </a:prstGeom>
          <a:noFill/>
          <a:ln w="9525">
            <a:noFill/>
            <a:miter lim="800000"/>
            <a:headEnd/>
            <a:tailEnd/>
          </a:ln>
        </p:spPr>
        <p:txBody>
          <a:bodyPr lIns="108774" tIns="54391" rIns="108774" bIns="54391">
            <a:spAutoFit/>
          </a:bodyPr>
          <a:lstStyle/>
          <a:p>
            <a:pPr algn="just"/>
            <a:r>
              <a:rPr lang="en-US" sz="5100" dirty="0" smtClean="0">
                <a:latin typeface="Times New Roman" pitchFamily="-1" charset="0"/>
              </a:rPr>
              <a:t>.</a:t>
            </a:r>
            <a:endParaRPr lang="en-US" sz="5100" dirty="0">
              <a:latin typeface="Times New Roman" pitchFamily="-1" charset="0"/>
            </a:endParaRPr>
          </a:p>
        </p:txBody>
      </p:sp>
      <p:sp>
        <p:nvSpPr>
          <p:cNvPr id="2056" name="Text Box 45"/>
          <p:cNvSpPr txBox="1">
            <a:spLocks noChangeArrowheads="1"/>
          </p:cNvSpPr>
          <p:nvPr/>
        </p:nvSpPr>
        <p:spPr bwMode="auto">
          <a:xfrm>
            <a:off x="1111250" y="20264438"/>
            <a:ext cx="22261513" cy="894675"/>
          </a:xfrm>
          <a:prstGeom prst="rect">
            <a:avLst/>
          </a:prstGeom>
          <a:noFill/>
          <a:ln w="9525">
            <a:noFill/>
            <a:miter lim="800000"/>
            <a:headEnd/>
            <a:tailEnd/>
          </a:ln>
        </p:spPr>
        <p:txBody>
          <a:bodyPr lIns="108774" tIns="54391" rIns="108774" bIns="54391">
            <a:spAutoFit/>
          </a:bodyPr>
          <a:lstStyle/>
          <a:p>
            <a:pPr algn="just"/>
            <a:r>
              <a:rPr lang="en-US" sz="5100" dirty="0" smtClean="0">
                <a:latin typeface="Times New Roman" pitchFamily="-1" charset="0"/>
              </a:rPr>
              <a:t>.</a:t>
            </a:r>
            <a:endParaRPr lang="en-US" sz="5100" dirty="0">
              <a:latin typeface="Times New Roman" pitchFamily="-1" charset="0"/>
            </a:endParaRPr>
          </a:p>
        </p:txBody>
      </p:sp>
      <p:sp>
        <p:nvSpPr>
          <p:cNvPr id="2057" name="Text Box 59"/>
          <p:cNvSpPr txBox="1">
            <a:spLocks noChangeArrowheads="1"/>
          </p:cNvSpPr>
          <p:nvPr/>
        </p:nvSpPr>
        <p:spPr bwMode="auto">
          <a:xfrm>
            <a:off x="30448250" y="13555663"/>
            <a:ext cx="641350" cy="3773487"/>
          </a:xfrm>
          <a:prstGeom prst="rect">
            <a:avLst/>
          </a:prstGeom>
          <a:noFill/>
          <a:ln w="9525">
            <a:noFill/>
            <a:miter lim="800000"/>
            <a:headEnd/>
            <a:tailEnd/>
          </a:ln>
        </p:spPr>
        <p:txBody>
          <a:bodyPr lIns="108774" tIns="54391" rIns="108774" bIns="54391">
            <a:spAutoFit/>
          </a:bodyPr>
          <a:lstStyle/>
          <a:p>
            <a:r>
              <a:rPr lang="en-US" sz="1700">
                <a:solidFill>
                  <a:schemeClr val="bg1"/>
                </a:solidFill>
                <a:latin typeface="Times New Roman" pitchFamily="-1" charset="0"/>
              </a:rPr>
              <a:t>2000</a:t>
            </a:r>
          </a:p>
          <a:p>
            <a:r>
              <a:rPr lang="en-US" sz="1700">
                <a:solidFill>
                  <a:schemeClr val="bg1"/>
                </a:solidFill>
                <a:latin typeface="Times New Roman" pitchFamily="-1" charset="0"/>
              </a:rPr>
              <a:t>1650</a:t>
            </a:r>
          </a:p>
          <a:p>
            <a:endParaRPr lang="en-US" sz="1700">
              <a:solidFill>
                <a:schemeClr val="bg1"/>
              </a:solidFill>
              <a:latin typeface="Times New Roman" pitchFamily="-1" charset="0"/>
            </a:endParaRPr>
          </a:p>
          <a:p>
            <a:r>
              <a:rPr lang="en-US" sz="1700">
                <a:solidFill>
                  <a:schemeClr val="bg1"/>
                </a:solidFill>
                <a:latin typeface="Times New Roman" pitchFamily="-1" charset="0"/>
              </a:rPr>
              <a:t>1000</a:t>
            </a:r>
          </a:p>
          <a:p>
            <a:r>
              <a:rPr lang="en-US" sz="1700">
                <a:solidFill>
                  <a:schemeClr val="bg1"/>
                </a:solidFill>
                <a:latin typeface="Times New Roman" pitchFamily="-1" charset="0"/>
              </a:rPr>
              <a:t>850</a:t>
            </a:r>
          </a:p>
          <a:p>
            <a:r>
              <a:rPr lang="en-US" sz="1700">
                <a:solidFill>
                  <a:schemeClr val="bg1"/>
                </a:solidFill>
                <a:latin typeface="Times New Roman" pitchFamily="-1" charset="0"/>
              </a:rPr>
              <a:t>650</a:t>
            </a:r>
          </a:p>
          <a:p>
            <a:r>
              <a:rPr lang="en-US" sz="1700">
                <a:solidFill>
                  <a:schemeClr val="bg1"/>
                </a:solidFill>
                <a:latin typeface="Times New Roman" pitchFamily="-1" charset="0"/>
              </a:rPr>
              <a:t>500</a:t>
            </a:r>
          </a:p>
          <a:p>
            <a:r>
              <a:rPr lang="en-US" sz="1700">
                <a:solidFill>
                  <a:schemeClr val="bg1"/>
                </a:solidFill>
                <a:latin typeface="Times New Roman" pitchFamily="-1" charset="0"/>
              </a:rPr>
              <a:t>400</a:t>
            </a:r>
          </a:p>
          <a:p>
            <a:r>
              <a:rPr lang="en-US" sz="1700">
                <a:solidFill>
                  <a:schemeClr val="bg1"/>
                </a:solidFill>
                <a:latin typeface="Times New Roman" pitchFamily="-1" charset="0"/>
              </a:rPr>
              <a:t>300</a:t>
            </a:r>
          </a:p>
          <a:p>
            <a:r>
              <a:rPr lang="en-US" sz="1700">
                <a:solidFill>
                  <a:schemeClr val="bg1"/>
                </a:solidFill>
                <a:latin typeface="Times New Roman" pitchFamily="-1" charset="0"/>
              </a:rPr>
              <a:t>200</a:t>
            </a:r>
          </a:p>
          <a:p>
            <a:r>
              <a:rPr lang="en-US" sz="1700">
                <a:solidFill>
                  <a:schemeClr val="bg1"/>
                </a:solidFill>
                <a:latin typeface="Times New Roman" pitchFamily="-1" charset="0"/>
              </a:rPr>
              <a:t>100</a:t>
            </a:r>
          </a:p>
          <a:p>
            <a:endParaRPr lang="en-US" sz="1700">
              <a:latin typeface="Times New Roman" pitchFamily="-1" charset="0"/>
            </a:endParaRPr>
          </a:p>
        </p:txBody>
      </p:sp>
      <p:sp>
        <p:nvSpPr>
          <p:cNvPr id="2058" name="Text Box 48"/>
          <p:cNvSpPr txBox="1">
            <a:spLocks noChangeArrowheads="1"/>
          </p:cNvSpPr>
          <p:nvPr/>
        </p:nvSpPr>
        <p:spPr bwMode="auto">
          <a:xfrm>
            <a:off x="47402750" y="10596563"/>
            <a:ext cx="1573213" cy="565150"/>
          </a:xfrm>
          <a:prstGeom prst="rect">
            <a:avLst/>
          </a:prstGeom>
          <a:noFill/>
          <a:ln w="9525">
            <a:noFill/>
            <a:miter lim="800000"/>
            <a:headEnd/>
            <a:tailEnd/>
          </a:ln>
        </p:spPr>
        <p:txBody>
          <a:bodyPr lIns="117143" tIns="58572" rIns="117143" bIns="58572">
            <a:spAutoFit/>
          </a:bodyPr>
          <a:lstStyle/>
          <a:p>
            <a:pPr defTabSz="1168400"/>
            <a:endParaRPr lang="en-US">
              <a:latin typeface="Times New Roman" pitchFamily="-1" charset="0"/>
            </a:endParaRPr>
          </a:p>
        </p:txBody>
      </p:sp>
      <p:sp>
        <p:nvSpPr>
          <p:cNvPr id="2059" name="Text Box 105"/>
          <p:cNvSpPr txBox="1">
            <a:spLocks noChangeArrowheads="1"/>
          </p:cNvSpPr>
          <p:nvPr/>
        </p:nvSpPr>
        <p:spPr bwMode="auto">
          <a:xfrm>
            <a:off x="24003000" y="9601200"/>
            <a:ext cx="16297275" cy="903118"/>
          </a:xfrm>
          <a:prstGeom prst="rect">
            <a:avLst/>
          </a:prstGeom>
          <a:noFill/>
          <a:ln w="9525">
            <a:noFill/>
            <a:miter lim="800000"/>
            <a:headEnd/>
            <a:tailEnd/>
          </a:ln>
        </p:spPr>
        <p:txBody>
          <a:bodyPr lIns="117143" tIns="58572" rIns="117143" bIns="58572">
            <a:spAutoFit/>
          </a:bodyPr>
          <a:lstStyle/>
          <a:p>
            <a:pPr defTabSz="1168400"/>
            <a:r>
              <a:rPr lang="en-US" sz="5100" dirty="0" smtClean="0">
                <a:latin typeface="Times New Roman" pitchFamily="-1" charset="0"/>
              </a:rPr>
              <a:t>. </a:t>
            </a:r>
            <a:endParaRPr lang="en-US" sz="5100" dirty="0">
              <a:latin typeface="Times New Roman" pitchFamily="-1" charset="0"/>
            </a:endParaRPr>
          </a:p>
        </p:txBody>
      </p:sp>
      <p:sp>
        <p:nvSpPr>
          <p:cNvPr id="2060" name="Text Box 127"/>
          <p:cNvSpPr txBox="1">
            <a:spLocks noChangeArrowheads="1"/>
          </p:cNvSpPr>
          <p:nvPr/>
        </p:nvSpPr>
        <p:spPr bwMode="auto">
          <a:xfrm>
            <a:off x="1111250" y="9812338"/>
            <a:ext cx="22217063" cy="894675"/>
          </a:xfrm>
          <a:prstGeom prst="rect">
            <a:avLst/>
          </a:prstGeom>
          <a:noFill/>
          <a:ln w="9525">
            <a:noFill/>
            <a:miter lim="800000"/>
            <a:headEnd/>
            <a:tailEnd/>
          </a:ln>
        </p:spPr>
        <p:txBody>
          <a:bodyPr lIns="108774" tIns="54391" rIns="108774" bIns="54391">
            <a:spAutoFit/>
          </a:bodyPr>
          <a:lstStyle/>
          <a:p>
            <a:r>
              <a:rPr lang="en-US" sz="5100" dirty="0" smtClean="0">
                <a:latin typeface="Times New Roman" pitchFamily="-1" charset="0"/>
              </a:rPr>
              <a:t>.</a:t>
            </a:r>
            <a:endParaRPr lang="en-US" sz="5100" dirty="0">
              <a:latin typeface="Times New Roman" pitchFamily="-1" charset="0"/>
            </a:endParaRPr>
          </a:p>
        </p:txBody>
      </p:sp>
      <p:sp>
        <p:nvSpPr>
          <p:cNvPr id="2064" name="Text Box 135"/>
          <p:cNvSpPr txBox="1">
            <a:spLocks noChangeArrowheads="1"/>
          </p:cNvSpPr>
          <p:nvPr/>
        </p:nvSpPr>
        <p:spPr bwMode="auto">
          <a:xfrm>
            <a:off x="26670000" y="26315988"/>
            <a:ext cx="20758150" cy="825500"/>
          </a:xfrm>
          <a:prstGeom prst="rect">
            <a:avLst/>
          </a:prstGeom>
          <a:noFill/>
          <a:ln w="9525">
            <a:noFill/>
            <a:miter lim="800000"/>
            <a:headEnd/>
            <a:tailEnd/>
          </a:ln>
        </p:spPr>
        <p:txBody>
          <a:bodyPr lIns="117143" tIns="58572" rIns="117143" bIns="58572">
            <a:spAutoFit/>
          </a:bodyPr>
          <a:lstStyle/>
          <a:p>
            <a:pPr algn="just" defTabSz="1168400">
              <a:spcBef>
                <a:spcPct val="50000"/>
              </a:spcBef>
            </a:pPr>
            <a:r>
              <a:rPr lang="en-US" sz="4600" dirty="0" smtClean="0"/>
              <a:t>.</a:t>
            </a:r>
            <a:endParaRPr lang="en-US" sz="4600" dirty="0"/>
          </a:p>
        </p:txBody>
      </p:sp>
      <p:graphicFrame>
        <p:nvGraphicFramePr>
          <p:cNvPr id="23" name="Table 22"/>
          <p:cNvGraphicFramePr>
            <a:graphicFrameLocks noGrp="1"/>
          </p:cNvGraphicFramePr>
          <p:nvPr/>
        </p:nvGraphicFramePr>
        <p:xfrm>
          <a:off x="15316200" y="8001000"/>
          <a:ext cx="8991600" cy="27584400"/>
        </p:xfrm>
        <a:graphic>
          <a:graphicData uri="http://schemas.openxmlformats.org/drawingml/2006/table">
            <a:tbl>
              <a:tblPr firstRow="1" bandRow="1">
                <a:tableStyleId>{5C22544A-7EE6-4342-B048-85BDC9FD1C3A}</a:tableStyleId>
              </a:tblPr>
              <a:tblGrid>
                <a:gridCol w="6629400"/>
                <a:gridCol w="2362200"/>
              </a:tblGrid>
              <a:tr h="513239">
                <a:tc gridSpan="2">
                  <a:txBody>
                    <a:bodyPr/>
                    <a:lstStyle/>
                    <a:p>
                      <a:pPr algn="ctr"/>
                      <a:r>
                        <a:rPr lang="en-US" sz="2800" baseline="0" dirty="0" err="1" smtClean="0"/>
                        <a:t>Logit</a:t>
                      </a:r>
                      <a:r>
                        <a:rPr lang="en-US" sz="2800" baseline="0" dirty="0" smtClean="0"/>
                        <a:t> Regression Results</a:t>
                      </a:r>
                      <a:endParaRPr lang="en-US" sz="2800" dirty="0"/>
                    </a:p>
                  </a:txBody>
                  <a:tcPr/>
                </a:tc>
                <a:tc hMerge="1">
                  <a:txBody>
                    <a:bodyPr/>
                    <a:lstStyle/>
                    <a:p>
                      <a:endParaRPr lang="en-US" dirty="0"/>
                    </a:p>
                  </a:txBody>
                  <a:tcPr/>
                </a:tc>
              </a:tr>
              <a:tr h="483048">
                <a:tc>
                  <a:txBody>
                    <a:bodyPr/>
                    <a:lstStyle/>
                    <a:p>
                      <a:pPr algn="ctr"/>
                      <a:r>
                        <a:rPr lang="en-US" sz="2700" dirty="0" smtClean="0"/>
                        <a:t>Age </a:t>
                      </a:r>
                      <a:endParaRPr lang="en-US" sz="2700" dirty="0"/>
                    </a:p>
                  </a:txBody>
                  <a:tcPr/>
                </a:tc>
                <a:tc>
                  <a:txBody>
                    <a:bodyPr/>
                    <a:lstStyle/>
                    <a:p>
                      <a:pPr algn="ctr"/>
                      <a:r>
                        <a:rPr lang="en-US" sz="2700" dirty="0" smtClean="0"/>
                        <a:t>- 0.00232***</a:t>
                      </a:r>
                      <a:endParaRPr lang="en-US" sz="2700" dirty="0"/>
                    </a:p>
                  </a:txBody>
                  <a:tcPr/>
                </a:tc>
              </a:tr>
              <a:tr h="483048">
                <a:tc>
                  <a:txBody>
                    <a:bodyPr/>
                    <a:lstStyle/>
                    <a:p>
                      <a:pPr algn="ctr"/>
                      <a:endParaRPr lang="en-US" sz="2700" dirty="0"/>
                    </a:p>
                  </a:txBody>
                  <a:tcPr/>
                </a:tc>
                <a:tc>
                  <a:txBody>
                    <a:bodyPr/>
                    <a:lstStyle/>
                    <a:p>
                      <a:pPr algn="ctr"/>
                      <a:r>
                        <a:rPr lang="en-US" sz="2700" dirty="0" smtClean="0"/>
                        <a:t>(0.000310)</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Educational Attainment</a:t>
                      </a:r>
                      <a:endParaRPr lang="en-US" sz="2700" dirty="0"/>
                    </a:p>
                  </a:txBody>
                  <a:tcPr/>
                </a:tc>
                <a:tc>
                  <a:txBody>
                    <a:bodyPr/>
                    <a:lstStyle/>
                    <a:p>
                      <a:pPr algn="ctr"/>
                      <a:r>
                        <a:rPr lang="en-US" sz="2700" dirty="0" smtClean="0"/>
                        <a:t>0.0171***</a:t>
                      </a:r>
                      <a:endParaRPr lang="en-US" sz="2700" dirty="0"/>
                    </a:p>
                  </a:txBody>
                  <a:tcPr/>
                </a:tc>
              </a:tr>
              <a:tr h="483048">
                <a:tc>
                  <a:txBody>
                    <a:bodyPr/>
                    <a:lstStyle/>
                    <a:p>
                      <a:pPr algn="ctr"/>
                      <a:endParaRPr lang="en-US" sz="2700" dirty="0"/>
                    </a:p>
                  </a:txBody>
                  <a:tcPr/>
                </a:tc>
                <a:tc>
                  <a:txBody>
                    <a:bodyPr/>
                    <a:lstStyle/>
                    <a:p>
                      <a:pPr algn="ctr"/>
                      <a:r>
                        <a:rPr lang="en-US" sz="2700" dirty="0" smtClean="0"/>
                        <a:t>(0.000576)</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Female</a:t>
                      </a:r>
                      <a:endParaRPr lang="en-US" sz="2700" dirty="0"/>
                    </a:p>
                  </a:txBody>
                  <a:tcPr/>
                </a:tc>
                <a:tc>
                  <a:txBody>
                    <a:bodyPr/>
                    <a:lstStyle/>
                    <a:p>
                      <a:pPr algn="ctr"/>
                      <a:r>
                        <a:rPr lang="en-US" sz="2700" dirty="0" smtClean="0"/>
                        <a:t>-0.0106***</a:t>
                      </a:r>
                      <a:endParaRPr lang="en-US" sz="2700" dirty="0"/>
                    </a:p>
                  </a:txBody>
                  <a:tcPr/>
                </a:tc>
              </a:tr>
              <a:tr h="483048">
                <a:tc>
                  <a:txBody>
                    <a:bodyPr/>
                    <a:lstStyle/>
                    <a:p>
                      <a:pPr algn="ctr"/>
                      <a:endParaRPr lang="en-US" sz="2700" dirty="0"/>
                    </a:p>
                  </a:txBody>
                  <a:tcPr/>
                </a:tc>
                <a:tc>
                  <a:txBody>
                    <a:bodyPr/>
                    <a:lstStyle/>
                    <a:p>
                      <a:pPr algn="ctr"/>
                      <a:r>
                        <a:rPr lang="en-US" sz="2700" dirty="0" smtClean="0"/>
                        <a:t>(0.00265)</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Black</a:t>
                      </a:r>
                      <a:endParaRPr lang="en-US" sz="2700" dirty="0"/>
                    </a:p>
                  </a:txBody>
                  <a:tcPr/>
                </a:tc>
                <a:tc>
                  <a:txBody>
                    <a:bodyPr/>
                    <a:lstStyle/>
                    <a:p>
                      <a:pPr algn="ctr"/>
                      <a:r>
                        <a:rPr lang="en-US" sz="2700" dirty="0" smtClean="0"/>
                        <a:t>-0.0180***</a:t>
                      </a:r>
                      <a:endParaRPr lang="en-US" sz="2700" dirty="0"/>
                    </a:p>
                  </a:txBody>
                  <a:tcPr/>
                </a:tc>
              </a:tr>
              <a:tr h="483048">
                <a:tc>
                  <a:txBody>
                    <a:bodyPr/>
                    <a:lstStyle/>
                    <a:p>
                      <a:pPr algn="ctr"/>
                      <a:endParaRPr lang="en-US" sz="2700" dirty="0"/>
                    </a:p>
                  </a:txBody>
                  <a:tcPr/>
                </a:tc>
                <a:tc>
                  <a:txBody>
                    <a:bodyPr/>
                    <a:lstStyle/>
                    <a:p>
                      <a:pPr algn="ctr"/>
                      <a:r>
                        <a:rPr lang="en-US" sz="2700" dirty="0" smtClean="0"/>
                        <a:t>(0.00433)</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Hispanic</a:t>
                      </a:r>
                      <a:endParaRPr lang="en-US" sz="2700" dirty="0"/>
                    </a:p>
                  </a:txBody>
                  <a:tcPr/>
                </a:tc>
                <a:tc>
                  <a:txBody>
                    <a:bodyPr/>
                    <a:lstStyle/>
                    <a:p>
                      <a:pPr algn="ctr"/>
                      <a:r>
                        <a:rPr lang="en-US" sz="2700" dirty="0" smtClean="0"/>
                        <a:t>-0.0379***</a:t>
                      </a:r>
                      <a:endParaRPr lang="en-US" sz="2700" dirty="0"/>
                    </a:p>
                  </a:txBody>
                  <a:tcPr/>
                </a:tc>
              </a:tr>
              <a:tr h="483048">
                <a:tc>
                  <a:txBody>
                    <a:bodyPr/>
                    <a:lstStyle/>
                    <a:p>
                      <a:pPr algn="ctr"/>
                      <a:endParaRPr lang="en-US" sz="2700" dirty="0"/>
                    </a:p>
                  </a:txBody>
                  <a:tcPr/>
                </a:tc>
                <a:tc>
                  <a:txBody>
                    <a:bodyPr/>
                    <a:lstStyle/>
                    <a:p>
                      <a:pPr algn="ctr"/>
                      <a:r>
                        <a:rPr lang="en-US" sz="2700" dirty="0" smtClean="0"/>
                        <a:t>(0.00439)</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Asian</a:t>
                      </a:r>
                      <a:endParaRPr lang="en-US" sz="2700" dirty="0"/>
                    </a:p>
                  </a:txBody>
                  <a:tcPr/>
                </a:tc>
                <a:tc>
                  <a:txBody>
                    <a:bodyPr/>
                    <a:lstStyle/>
                    <a:p>
                      <a:pPr algn="ctr"/>
                      <a:r>
                        <a:rPr lang="en-US" sz="2700" dirty="0" smtClean="0"/>
                        <a:t>-0.0250***</a:t>
                      </a:r>
                      <a:endParaRPr lang="en-US" sz="2700" dirty="0"/>
                    </a:p>
                  </a:txBody>
                  <a:tcPr/>
                </a:tc>
              </a:tr>
              <a:tr h="483048">
                <a:tc>
                  <a:txBody>
                    <a:bodyPr/>
                    <a:lstStyle/>
                    <a:p>
                      <a:pPr algn="ctr"/>
                      <a:endParaRPr lang="en-US" sz="2700" dirty="0"/>
                    </a:p>
                  </a:txBody>
                  <a:tcPr/>
                </a:tc>
                <a:tc>
                  <a:txBody>
                    <a:bodyPr/>
                    <a:lstStyle/>
                    <a:p>
                      <a:pPr algn="ctr"/>
                      <a:r>
                        <a:rPr lang="en-US" sz="2700" dirty="0" smtClean="0"/>
                        <a:t>(0.00652)</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Employed</a:t>
                      </a:r>
                      <a:endParaRPr lang="en-US" sz="2700" dirty="0"/>
                    </a:p>
                  </a:txBody>
                  <a:tcPr/>
                </a:tc>
                <a:tc>
                  <a:txBody>
                    <a:bodyPr/>
                    <a:lstStyle/>
                    <a:p>
                      <a:pPr algn="ctr"/>
                      <a:r>
                        <a:rPr lang="en-US" sz="2700" dirty="0" smtClean="0"/>
                        <a:t>0.00699**</a:t>
                      </a:r>
                      <a:endParaRPr lang="en-US" sz="2700" dirty="0"/>
                    </a:p>
                  </a:txBody>
                  <a:tcPr/>
                </a:tc>
              </a:tr>
              <a:tr h="483048">
                <a:tc>
                  <a:txBody>
                    <a:bodyPr/>
                    <a:lstStyle/>
                    <a:p>
                      <a:pPr algn="ctr"/>
                      <a:endParaRPr lang="en-US" sz="2700" dirty="0"/>
                    </a:p>
                  </a:txBody>
                  <a:tcPr/>
                </a:tc>
                <a:tc>
                  <a:txBody>
                    <a:bodyPr/>
                    <a:lstStyle/>
                    <a:p>
                      <a:pPr algn="ctr"/>
                      <a:r>
                        <a:rPr lang="en-US" sz="2700" dirty="0" smtClean="0"/>
                        <a:t>(0.0337)</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Marital Status</a:t>
                      </a:r>
                      <a:endParaRPr lang="en-US" sz="2700" dirty="0"/>
                    </a:p>
                  </a:txBody>
                  <a:tcPr/>
                </a:tc>
                <a:tc>
                  <a:txBody>
                    <a:bodyPr/>
                    <a:lstStyle/>
                    <a:p>
                      <a:pPr algn="ctr"/>
                      <a:r>
                        <a:rPr lang="en-US" sz="2700" dirty="0" smtClean="0"/>
                        <a:t>0.0222***</a:t>
                      </a:r>
                      <a:endParaRPr lang="en-US" sz="2700" dirty="0"/>
                    </a:p>
                  </a:txBody>
                  <a:tcPr/>
                </a:tc>
              </a:tr>
              <a:tr h="483048">
                <a:tc>
                  <a:txBody>
                    <a:bodyPr/>
                    <a:lstStyle/>
                    <a:p>
                      <a:pPr algn="ctr"/>
                      <a:endParaRPr lang="en-US" sz="2700" dirty="0"/>
                    </a:p>
                  </a:txBody>
                  <a:tcPr/>
                </a:tc>
                <a:tc>
                  <a:txBody>
                    <a:bodyPr/>
                    <a:lstStyle/>
                    <a:p>
                      <a:pPr algn="ctr"/>
                      <a:r>
                        <a:rPr lang="en-US" sz="2700" dirty="0" smtClean="0"/>
                        <a:t>(0.00436)</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Two Earner</a:t>
                      </a:r>
                      <a:r>
                        <a:rPr lang="en-US" sz="2700" baseline="0" dirty="0" smtClean="0"/>
                        <a:t> Couple</a:t>
                      </a:r>
                      <a:endParaRPr lang="en-US" sz="2700" dirty="0"/>
                    </a:p>
                  </a:txBody>
                  <a:tcPr/>
                </a:tc>
                <a:tc>
                  <a:txBody>
                    <a:bodyPr/>
                    <a:lstStyle/>
                    <a:p>
                      <a:pPr algn="ctr"/>
                      <a:r>
                        <a:rPr lang="en-US" sz="2700" dirty="0" smtClean="0"/>
                        <a:t>-0.0297***</a:t>
                      </a:r>
                      <a:endParaRPr lang="en-US" sz="2700" dirty="0"/>
                    </a:p>
                  </a:txBody>
                  <a:tcPr/>
                </a:tc>
              </a:tr>
              <a:tr h="483048">
                <a:tc>
                  <a:txBody>
                    <a:bodyPr/>
                    <a:lstStyle/>
                    <a:p>
                      <a:pPr algn="ctr"/>
                      <a:endParaRPr lang="en-US" sz="2700" dirty="0"/>
                    </a:p>
                  </a:txBody>
                  <a:tcPr/>
                </a:tc>
                <a:tc>
                  <a:txBody>
                    <a:bodyPr/>
                    <a:lstStyle/>
                    <a:p>
                      <a:pPr algn="ctr"/>
                      <a:r>
                        <a:rPr lang="en-US" sz="2700" dirty="0" smtClean="0"/>
                        <a:t>(0.00493)</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Warm Destination</a:t>
                      </a:r>
                      <a:endParaRPr lang="en-US" sz="2700" dirty="0"/>
                    </a:p>
                  </a:txBody>
                  <a:tcPr/>
                </a:tc>
                <a:tc>
                  <a:txBody>
                    <a:bodyPr/>
                    <a:lstStyle/>
                    <a:p>
                      <a:pPr algn="ctr"/>
                      <a:r>
                        <a:rPr lang="en-US" sz="2700" dirty="0" smtClean="0"/>
                        <a:t>0.0108***</a:t>
                      </a:r>
                      <a:endParaRPr lang="en-US" sz="2700" dirty="0"/>
                    </a:p>
                  </a:txBody>
                  <a:tcPr/>
                </a:tc>
              </a:tr>
              <a:tr h="483048">
                <a:tc>
                  <a:txBody>
                    <a:bodyPr/>
                    <a:lstStyle/>
                    <a:p>
                      <a:pPr algn="ctr"/>
                      <a:endParaRPr lang="en-US" sz="2700" dirty="0"/>
                    </a:p>
                  </a:txBody>
                  <a:tcPr/>
                </a:tc>
                <a:tc>
                  <a:txBody>
                    <a:bodyPr/>
                    <a:lstStyle/>
                    <a:p>
                      <a:pPr algn="ctr"/>
                      <a:r>
                        <a:rPr lang="en-US" sz="2700" dirty="0" smtClean="0"/>
                        <a:t>(0.00276)</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Emp. Growth Rate</a:t>
                      </a:r>
                      <a:r>
                        <a:rPr lang="en-US" sz="2700" baseline="0" dirty="0" smtClean="0"/>
                        <a:t> Difference</a:t>
                      </a:r>
                      <a:endParaRPr lang="en-US" sz="2700" dirty="0"/>
                    </a:p>
                  </a:txBody>
                  <a:tcPr/>
                </a:tc>
                <a:tc>
                  <a:txBody>
                    <a:bodyPr/>
                    <a:lstStyle/>
                    <a:p>
                      <a:pPr algn="ctr"/>
                      <a:r>
                        <a:rPr lang="en-US" sz="2700" dirty="0" smtClean="0"/>
                        <a:t>0.0565***</a:t>
                      </a:r>
                      <a:endParaRPr lang="en-US" sz="2700" dirty="0"/>
                    </a:p>
                  </a:txBody>
                  <a:tcPr/>
                </a:tc>
              </a:tr>
              <a:tr h="483048">
                <a:tc>
                  <a:txBody>
                    <a:bodyPr/>
                    <a:lstStyle/>
                    <a:p>
                      <a:pPr algn="ctr"/>
                      <a:endParaRPr lang="en-US" sz="2700" dirty="0"/>
                    </a:p>
                  </a:txBody>
                  <a:tcPr/>
                </a:tc>
                <a:tc>
                  <a:txBody>
                    <a:bodyPr/>
                    <a:lstStyle/>
                    <a:p>
                      <a:pPr algn="ctr"/>
                      <a:r>
                        <a:rPr lang="en-US" sz="2700" dirty="0" smtClean="0"/>
                        <a:t>(0.00341)</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Difference in #</a:t>
                      </a:r>
                      <a:r>
                        <a:rPr lang="en-US" sz="2700" baseline="0" dirty="0" smtClean="0"/>
                        <a:t> of Hazardous Waste Sites</a:t>
                      </a:r>
                      <a:endParaRPr lang="en-US" sz="2700" dirty="0"/>
                    </a:p>
                  </a:txBody>
                  <a:tcPr/>
                </a:tc>
                <a:tc>
                  <a:txBody>
                    <a:bodyPr/>
                    <a:lstStyle/>
                    <a:p>
                      <a:pPr algn="ctr"/>
                      <a:r>
                        <a:rPr lang="en-US" sz="2700" dirty="0" smtClean="0"/>
                        <a:t>-0.0105***</a:t>
                      </a:r>
                      <a:endParaRPr lang="en-US" sz="2700" dirty="0"/>
                    </a:p>
                  </a:txBody>
                  <a:tcPr/>
                </a:tc>
              </a:tr>
              <a:tr h="483048">
                <a:tc>
                  <a:txBody>
                    <a:bodyPr/>
                    <a:lstStyle/>
                    <a:p>
                      <a:pPr algn="ctr"/>
                      <a:endParaRPr lang="en-US" sz="2700" dirty="0"/>
                    </a:p>
                  </a:txBody>
                  <a:tcPr/>
                </a:tc>
                <a:tc>
                  <a:txBody>
                    <a:bodyPr/>
                    <a:lstStyle/>
                    <a:p>
                      <a:pPr algn="ctr"/>
                      <a:r>
                        <a:rPr lang="en-US" sz="2700" dirty="0" smtClean="0"/>
                        <a:t>(0.00108)</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Difference in Toxic </a:t>
                      </a:r>
                      <a:r>
                        <a:rPr lang="en-US" sz="2700" baseline="0" dirty="0" smtClean="0"/>
                        <a:t> Chemical Releases</a:t>
                      </a:r>
                      <a:endParaRPr lang="en-US" sz="2700" dirty="0"/>
                    </a:p>
                  </a:txBody>
                  <a:tcPr/>
                </a:tc>
                <a:tc>
                  <a:txBody>
                    <a:bodyPr/>
                    <a:lstStyle/>
                    <a:p>
                      <a:pPr algn="ctr"/>
                      <a:r>
                        <a:rPr lang="en-US" sz="2700" dirty="0" smtClean="0"/>
                        <a:t>-0.00199***</a:t>
                      </a:r>
                      <a:endParaRPr lang="en-US" sz="2700" dirty="0"/>
                    </a:p>
                  </a:txBody>
                  <a:tcPr/>
                </a:tc>
              </a:tr>
              <a:tr h="483048">
                <a:tc>
                  <a:txBody>
                    <a:bodyPr/>
                    <a:lstStyle/>
                    <a:p>
                      <a:pPr algn="ctr"/>
                      <a:endParaRPr lang="en-US" sz="2700" dirty="0"/>
                    </a:p>
                  </a:txBody>
                  <a:tcPr/>
                </a:tc>
                <a:tc>
                  <a:txBody>
                    <a:bodyPr/>
                    <a:lstStyle/>
                    <a:p>
                      <a:pPr algn="ctr"/>
                      <a:r>
                        <a:rPr lang="en-US" sz="2700" dirty="0" smtClean="0"/>
                        <a:t>(0.000351)</a:t>
                      </a:r>
                      <a:endParaRPr lang="en-US" sz="2700" dirty="0"/>
                    </a:p>
                  </a:txBody>
                  <a:tcPr/>
                </a:tc>
              </a:tr>
              <a:tr h="483048">
                <a:tc>
                  <a:txBody>
                    <a:bodyPr/>
                    <a:lstStyle/>
                    <a:p>
                      <a:pPr algn="ctr"/>
                      <a:endParaRPr lang="en-US" sz="2700" dirty="0"/>
                    </a:p>
                  </a:txBody>
                  <a:tcPr/>
                </a:tc>
                <a:tc>
                  <a:txBody>
                    <a:bodyPr/>
                    <a:lstStyle/>
                    <a:p>
                      <a:pPr algn="ctr"/>
                      <a:endParaRPr lang="en-US" sz="2700" dirty="0"/>
                    </a:p>
                  </a:txBody>
                  <a:tcPr/>
                </a:tc>
              </a:tr>
              <a:tr h="483048">
                <a:tc>
                  <a:txBody>
                    <a:bodyPr/>
                    <a:lstStyle/>
                    <a:p>
                      <a:pPr algn="ctr"/>
                      <a:r>
                        <a:rPr lang="en-US" sz="2700" dirty="0" smtClean="0"/>
                        <a:t>Difference in # of Crimes Committed</a:t>
                      </a:r>
                      <a:endParaRPr lang="en-US" sz="2700" dirty="0"/>
                    </a:p>
                  </a:txBody>
                  <a:tcPr/>
                </a:tc>
                <a:tc>
                  <a:txBody>
                    <a:bodyPr/>
                    <a:lstStyle/>
                    <a:p>
                      <a:pPr algn="ctr"/>
                      <a:r>
                        <a:rPr lang="en-US" sz="2700" dirty="0" smtClean="0"/>
                        <a:t>0.0000219***</a:t>
                      </a:r>
                      <a:endParaRPr lang="en-US" sz="2700" dirty="0"/>
                    </a:p>
                  </a:txBody>
                  <a:tcPr/>
                </a:tc>
              </a:tr>
              <a:tr h="483048">
                <a:tc>
                  <a:txBody>
                    <a:bodyPr/>
                    <a:lstStyle/>
                    <a:p>
                      <a:pPr algn="ctr"/>
                      <a:endParaRPr lang="en-US" sz="2700" i="1" dirty="0">
                        <a:effectLst/>
                      </a:endParaRPr>
                    </a:p>
                  </a:txBody>
                  <a:tcPr/>
                </a:tc>
                <a:tc>
                  <a:txBody>
                    <a:bodyPr/>
                    <a:lstStyle/>
                    <a:p>
                      <a:pPr algn="ctr"/>
                      <a:r>
                        <a:rPr lang="en-US" sz="2700" dirty="0" smtClean="0"/>
                        <a:t>(0.00000915)</a:t>
                      </a:r>
                      <a:endParaRPr lang="en-US" sz="2700" dirty="0"/>
                    </a:p>
                  </a:txBody>
                  <a:tcPr/>
                </a:tc>
              </a:tr>
              <a:tr h="483048">
                <a:tc>
                  <a:txBody>
                    <a:bodyPr/>
                    <a:lstStyle/>
                    <a:p>
                      <a:pPr algn="ctr"/>
                      <a:endParaRPr lang="en-US" sz="2700" i="1" dirty="0">
                        <a:effectLst/>
                      </a:endParaRPr>
                    </a:p>
                  </a:txBody>
                  <a:tcPr/>
                </a:tc>
                <a:tc>
                  <a:txBody>
                    <a:bodyPr/>
                    <a:lstStyle/>
                    <a:p>
                      <a:pPr algn="ctr"/>
                      <a:endParaRPr lang="en-US" sz="2700" dirty="0"/>
                    </a:p>
                  </a:txBody>
                  <a:tcPr/>
                </a:tc>
              </a:tr>
              <a:tr h="483048">
                <a:tc>
                  <a:txBody>
                    <a:bodyPr/>
                    <a:lstStyle/>
                    <a:p>
                      <a:pPr algn="ctr"/>
                      <a:r>
                        <a:rPr lang="en-US" sz="2700" i="0" dirty="0" smtClean="0">
                          <a:effectLst/>
                        </a:rPr>
                        <a:t>Difference</a:t>
                      </a:r>
                      <a:r>
                        <a:rPr lang="en-US" sz="2700" i="0" baseline="0" dirty="0" smtClean="0">
                          <a:effectLst/>
                        </a:rPr>
                        <a:t> in Public Welfare </a:t>
                      </a:r>
                      <a:br>
                        <a:rPr lang="en-US" sz="2700" i="0" baseline="0" dirty="0" smtClean="0">
                          <a:effectLst/>
                        </a:rPr>
                      </a:br>
                      <a:r>
                        <a:rPr lang="en-US" sz="2700" i="0" baseline="0" dirty="0" smtClean="0">
                          <a:effectLst/>
                        </a:rPr>
                        <a:t>Spending per Capita</a:t>
                      </a:r>
                      <a:endParaRPr lang="en-US" sz="2700" i="0" dirty="0">
                        <a:effectLst/>
                      </a:endParaRPr>
                    </a:p>
                  </a:txBody>
                  <a:tcPr/>
                </a:tc>
                <a:tc>
                  <a:txBody>
                    <a:bodyPr/>
                    <a:lstStyle/>
                    <a:p>
                      <a:pPr algn="ctr"/>
                      <a:r>
                        <a:rPr lang="en-US" sz="2700" dirty="0" smtClean="0"/>
                        <a:t>-0.000072***</a:t>
                      </a:r>
                      <a:endParaRPr lang="en-US" sz="2700" dirty="0"/>
                    </a:p>
                  </a:txBody>
                  <a:tcPr/>
                </a:tc>
              </a:tr>
              <a:tr h="483048">
                <a:tc>
                  <a:txBody>
                    <a:bodyPr/>
                    <a:lstStyle/>
                    <a:p>
                      <a:pPr algn="ctr"/>
                      <a:endParaRPr lang="en-US" sz="2700" i="1" dirty="0">
                        <a:effectLst/>
                      </a:endParaRPr>
                    </a:p>
                  </a:txBody>
                  <a:tcPr/>
                </a:tc>
                <a:tc>
                  <a:txBody>
                    <a:bodyPr/>
                    <a:lstStyle/>
                    <a:p>
                      <a:pPr algn="ctr"/>
                      <a:r>
                        <a:rPr lang="en-US" sz="2700" dirty="0" smtClean="0"/>
                        <a:t>(0.0000149)</a:t>
                      </a:r>
                      <a:endParaRPr lang="en-US" sz="2700" dirty="0"/>
                    </a:p>
                  </a:txBody>
                  <a:tcPr/>
                </a:tc>
              </a:tr>
              <a:tr h="483048">
                <a:tc>
                  <a:txBody>
                    <a:bodyPr/>
                    <a:lstStyle/>
                    <a:p>
                      <a:pPr algn="ctr"/>
                      <a:endParaRPr lang="en-US" sz="2700" i="1" dirty="0">
                        <a:effectLst/>
                      </a:endParaRPr>
                    </a:p>
                  </a:txBody>
                  <a:tcPr/>
                </a:tc>
                <a:tc>
                  <a:txBody>
                    <a:bodyPr/>
                    <a:lstStyle/>
                    <a:p>
                      <a:pPr algn="ctr"/>
                      <a:endParaRPr lang="en-US" sz="2700" dirty="0"/>
                    </a:p>
                  </a:txBody>
                  <a:tcPr/>
                </a:tc>
              </a:tr>
              <a:tr h="483048">
                <a:tc>
                  <a:txBody>
                    <a:bodyPr/>
                    <a:lstStyle/>
                    <a:p>
                      <a:pPr algn="ctr"/>
                      <a:r>
                        <a:rPr lang="en-US" sz="2700" i="0" dirty="0" smtClean="0">
                          <a:effectLst/>
                        </a:rPr>
                        <a:t>Difference in Property Tax Per Capita</a:t>
                      </a:r>
                      <a:endParaRPr lang="en-US" sz="2700" i="0" dirty="0">
                        <a:effectLst/>
                      </a:endParaRPr>
                    </a:p>
                  </a:txBody>
                  <a:tcPr/>
                </a:tc>
                <a:tc>
                  <a:txBody>
                    <a:bodyPr/>
                    <a:lstStyle/>
                    <a:p>
                      <a:pPr algn="ctr"/>
                      <a:r>
                        <a:rPr lang="en-US" sz="2700" dirty="0" smtClean="0"/>
                        <a:t>-0.0000525***</a:t>
                      </a:r>
                      <a:endParaRPr lang="en-US" sz="2700" dirty="0"/>
                    </a:p>
                  </a:txBody>
                  <a:tcPr/>
                </a:tc>
              </a:tr>
              <a:tr h="483048">
                <a:tc>
                  <a:txBody>
                    <a:bodyPr/>
                    <a:lstStyle/>
                    <a:p>
                      <a:pPr algn="ctr"/>
                      <a:endParaRPr lang="en-US" sz="2700" i="1" dirty="0">
                        <a:effectLst/>
                      </a:endParaRPr>
                    </a:p>
                  </a:txBody>
                  <a:tcPr/>
                </a:tc>
                <a:tc>
                  <a:txBody>
                    <a:bodyPr/>
                    <a:lstStyle/>
                    <a:p>
                      <a:pPr algn="ctr"/>
                      <a:r>
                        <a:rPr lang="en-US" sz="2700" dirty="0" smtClean="0"/>
                        <a:t>(0.0000121)</a:t>
                      </a:r>
                      <a:endParaRPr lang="en-US" sz="2700" dirty="0"/>
                    </a:p>
                  </a:txBody>
                  <a:tcPr/>
                </a:tc>
              </a:tr>
              <a:tr h="483048">
                <a:tc>
                  <a:txBody>
                    <a:bodyPr/>
                    <a:lstStyle/>
                    <a:p>
                      <a:pPr algn="ctr"/>
                      <a:endParaRPr lang="en-US" sz="2700" i="1" dirty="0">
                        <a:effectLst/>
                      </a:endParaRPr>
                    </a:p>
                  </a:txBody>
                  <a:tcPr/>
                </a:tc>
                <a:tc>
                  <a:txBody>
                    <a:bodyPr/>
                    <a:lstStyle/>
                    <a:p>
                      <a:pPr algn="ctr"/>
                      <a:endParaRPr lang="en-US" sz="2700" dirty="0"/>
                    </a:p>
                  </a:txBody>
                  <a:tcPr/>
                </a:tc>
              </a:tr>
              <a:tr h="483048">
                <a:tc>
                  <a:txBody>
                    <a:bodyPr/>
                    <a:lstStyle/>
                    <a:p>
                      <a:pPr marL="0" marR="0" indent="0" algn="ctr" defTabSz="1117580" rtl="0" eaLnBrk="1" fontAlgn="auto" latinLnBrk="0" hangingPunct="1">
                        <a:lnSpc>
                          <a:spcPct val="100000"/>
                        </a:lnSpc>
                        <a:spcBef>
                          <a:spcPts val="0"/>
                        </a:spcBef>
                        <a:spcAft>
                          <a:spcPts val="0"/>
                        </a:spcAft>
                        <a:buClrTx/>
                        <a:buSzTx/>
                        <a:buFontTx/>
                        <a:buNone/>
                        <a:tabLst/>
                        <a:defRPr/>
                      </a:pPr>
                      <a:r>
                        <a:rPr lang="en-US" sz="2700" i="0" dirty="0" smtClean="0">
                          <a:effectLst/>
                        </a:rPr>
                        <a:t>Difference</a:t>
                      </a:r>
                      <a:r>
                        <a:rPr lang="en-US" sz="2700" i="0" baseline="0" dirty="0" smtClean="0">
                          <a:effectLst/>
                        </a:rPr>
                        <a:t> in </a:t>
                      </a:r>
                      <a:r>
                        <a:rPr lang="en-US" sz="2700" i="0" baseline="0" dirty="0" err="1" smtClean="0">
                          <a:effectLst/>
                        </a:rPr>
                        <a:t>Indv</a:t>
                      </a:r>
                      <a:r>
                        <a:rPr lang="en-US" sz="2700" i="0" baseline="0" dirty="0" smtClean="0">
                          <a:effectLst/>
                        </a:rPr>
                        <a:t>. Income Tax per Capita</a:t>
                      </a:r>
                      <a:endParaRPr lang="en-US" sz="2700" i="0" dirty="0" smtClean="0">
                        <a:effectLst/>
                      </a:endParaRPr>
                    </a:p>
                  </a:txBody>
                  <a:tcPr/>
                </a:tc>
                <a:tc>
                  <a:txBody>
                    <a:bodyPr/>
                    <a:lstStyle/>
                    <a:p>
                      <a:pPr algn="ctr"/>
                      <a:r>
                        <a:rPr lang="en-US" sz="2700" dirty="0" smtClean="0"/>
                        <a:t>0.0000582***</a:t>
                      </a:r>
                      <a:endParaRPr lang="en-US" sz="2700" dirty="0"/>
                    </a:p>
                  </a:txBody>
                  <a:tcPr/>
                </a:tc>
              </a:tr>
              <a:tr h="483048">
                <a:tc>
                  <a:txBody>
                    <a:bodyPr/>
                    <a:lstStyle/>
                    <a:p>
                      <a:pPr algn="ctr"/>
                      <a:endParaRPr lang="en-US" sz="2700" i="1" dirty="0">
                        <a:effectLst/>
                      </a:endParaRPr>
                    </a:p>
                  </a:txBody>
                  <a:tcPr/>
                </a:tc>
                <a:tc>
                  <a:txBody>
                    <a:bodyPr/>
                    <a:lstStyle/>
                    <a:p>
                      <a:pPr algn="ctr"/>
                      <a:r>
                        <a:rPr lang="en-US" sz="2700" dirty="0" smtClean="0"/>
                        <a:t>(0.00000891)</a:t>
                      </a:r>
                      <a:endParaRPr lang="en-US" sz="2700" dirty="0"/>
                    </a:p>
                  </a:txBody>
                  <a:tcPr/>
                </a:tc>
              </a:tr>
              <a:tr h="483048">
                <a:tc>
                  <a:txBody>
                    <a:bodyPr/>
                    <a:lstStyle/>
                    <a:p>
                      <a:pPr algn="ctr"/>
                      <a:endParaRPr lang="en-US" sz="2700" i="1" dirty="0">
                        <a:effectLst/>
                      </a:endParaRPr>
                    </a:p>
                  </a:txBody>
                  <a:tcPr/>
                </a:tc>
                <a:tc>
                  <a:txBody>
                    <a:bodyPr/>
                    <a:lstStyle/>
                    <a:p>
                      <a:pPr algn="ctr"/>
                      <a:endParaRPr lang="en-US" sz="2700" dirty="0"/>
                    </a:p>
                  </a:txBody>
                  <a:tcPr/>
                </a:tc>
              </a:tr>
              <a:tr h="483048">
                <a:tc>
                  <a:txBody>
                    <a:bodyPr/>
                    <a:lstStyle/>
                    <a:p>
                      <a:pPr algn="ctr"/>
                      <a:r>
                        <a:rPr lang="en-US" sz="2700" dirty="0" smtClean="0"/>
                        <a:t>N</a:t>
                      </a:r>
                      <a:endParaRPr lang="en-US" sz="2700" dirty="0"/>
                    </a:p>
                  </a:txBody>
                  <a:tcPr/>
                </a:tc>
                <a:tc>
                  <a:txBody>
                    <a:bodyPr/>
                    <a:lstStyle/>
                    <a:p>
                      <a:pPr algn="ctr"/>
                      <a:r>
                        <a:rPr lang="en-US" sz="2700" dirty="0" smtClean="0"/>
                        <a:t>63138</a:t>
                      </a:r>
                      <a:endParaRPr lang="en-US" sz="2700" dirty="0"/>
                    </a:p>
                  </a:txBody>
                  <a:tcPr/>
                </a:tc>
              </a:tr>
              <a:tr h="483048">
                <a:tc>
                  <a:txBody>
                    <a:bodyPr/>
                    <a:lstStyle/>
                    <a:p>
                      <a:pPr algn="ctr"/>
                      <a:r>
                        <a:rPr lang="en-US" sz="2700" i="1" dirty="0" smtClean="0"/>
                        <a:t>Pseudo</a:t>
                      </a:r>
                      <a:r>
                        <a:rPr lang="en-US" sz="2700" i="1" baseline="0" dirty="0" smtClean="0"/>
                        <a:t> R</a:t>
                      </a:r>
                      <a:r>
                        <a:rPr lang="en-US" sz="2700" kern="1200" baseline="30000" dirty="0" smtClean="0">
                          <a:solidFill>
                            <a:schemeClr val="dk1"/>
                          </a:solidFill>
                          <a:latin typeface="+mn-lt"/>
                          <a:ea typeface="+mn-ea"/>
                          <a:cs typeface="+mn-cs"/>
                        </a:rPr>
                        <a:t>2</a:t>
                      </a:r>
                      <a:endParaRPr lang="en-US" sz="2700" i="1" dirty="0">
                        <a:effectLst/>
                      </a:endParaRPr>
                    </a:p>
                  </a:txBody>
                  <a:tcPr/>
                </a:tc>
                <a:tc>
                  <a:txBody>
                    <a:bodyPr/>
                    <a:lstStyle/>
                    <a:p>
                      <a:pPr algn="ctr"/>
                      <a:r>
                        <a:rPr lang="en-US" sz="2700" dirty="0" smtClean="0"/>
                        <a:t>0.053</a:t>
                      </a:r>
                      <a:endParaRPr lang="en-US" sz="2700" dirty="0"/>
                    </a:p>
                  </a:txBody>
                  <a:tcPr/>
                </a:tc>
              </a:tr>
            </a:tbl>
          </a:graphicData>
        </a:graphic>
      </p:graphicFrame>
      <p:sp>
        <p:nvSpPr>
          <p:cNvPr id="24" name="TextBox 23"/>
          <p:cNvSpPr txBox="1"/>
          <p:nvPr/>
        </p:nvSpPr>
        <p:spPr>
          <a:xfrm>
            <a:off x="3276600" y="8305800"/>
            <a:ext cx="6934200" cy="769441"/>
          </a:xfrm>
          <a:prstGeom prst="rect">
            <a:avLst/>
          </a:prstGeom>
          <a:noFill/>
        </p:spPr>
        <p:txBody>
          <a:bodyPr wrap="square" rtlCol="0">
            <a:spAutoFit/>
          </a:bodyPr>
          <a:lstStyle/>
          <a:p>
            <a:pPr algn="ctr"/>
            <a:r>
              <a:rPr lang="en-US" sz="4400" b="1" u="sng" dirty="0" smtClean="0"/>
              <a:t>Introduction</a:t>
            </a:r>
            <a:endParaRPr lang="en-US" sz="4400" b="1" u="sng" dirty="0"/>
          </a:p>
        </p:txBody>
      </p:sp>
      <p:sp>
        <p:nvSpPr>
          <p:cNvPr id="25" name="TextBox 24"/>
          <p:cNvSpPr txBox="1"/>
          <p:nvPr/>
        </p:nvSpPr>
        <p:spPr>
          <a:xfrm>
            <a:off x="1295400" y="9067800"/>
            <a:ext cx="13868400" cy="6740307"/>
          </a:xfrm>
          <a:prstGeom prst="rect">
            <a:avLst/>
          </a:prstGeom>
          <a:noFill/>
        </p:spPr>
        <p:txBody>
          <a:bodyPr wrap="square" rtlCol="0">
            <a:spAutoFit/>
          </a:bodyPr>
          <a:lstStyle/>
          <a:p>
            <a:r>
              <a:rPr lang="en-US" sz="3600" dirty="0" smtClean="0"/>
              <a:t>From a political science perspective, migration is important because, in the short run, it changes the make-up of local district boundaries. In the long run, it alters the representation of each state in the House of Representatives and the number of votes each state has in the Electoral College. From an economics perspective, migration is important in moving the labor force to where its need in the economy. With a decline in migration since the 1970s, and a steeper decline during the 2009 recession, studying migration can help map why people decide to move and what keeps them from moving. </a:t>
            </a:r>
            <a:br>
              <a:rPr lang="en-US" sz="3600" dirty="0" smtClean="0"/>
            </a:br>
            <a:r>
              <a:rPr lang="en-US" sz="3600" dirty="0" smtClean="0"/>
              <a:t/>
            </a:r>
            <a:br>
              <a:rPr lang="en-US" sz="3600" dirty="0" smtClean="0"/>
            </a:br>
            <a:endParaRPr lang="en-US" sz="3600" dirty="0"/>
          </a:p>
        </p:txBody>
      </p:sp>
      <p:sp>
        <p:nvSpPr>
          <p:cNvPr id="26" name="TextBox 25"/>
          <p:cNvSpPr txBox="1"/>
          <p:nvPr/>
        </p:nvSpPr>
        <p:spPr>
          <a:xfrm>
            <a:off x="0" y="15163800"/>
            <a:ext cx="12573000" cy="769441"/>
          </a:xfrm>
          <a:prstGeom prst="rect">
            <a:avLst/>
          </a:prstGeom>
          <a:noFill/>
        </p:spPr>
        <p:txBody>
          <a:bodyPr wrap="square" rtlCol="0">
            <a:spAutoFit/>
          </a:bodyPr>
          <a:lstStyle/>
          <a:p>
            <a:pPr algn="ctr"/>
            <a:r>
              <a:rPr lang="en-US" sz="4400" b="1" u="sng" dirty="0" smtClean="0"/>
              <a:t>Purpose/Goal</a:t>
            </a:r>
            <a:endParaRPr lang="en-US" sz="4400" b="1" u="sng" dirty="0"/>
          </a:p>
        </p:txBody>
      </p:sp>
      <p:sp>
        <p:nvSpPr>
          <p:cNvPr id="27" name="TextBox 26"/>
          <p:cNvSpPr txBox="1"/>
          <p:nvPr/>
        </p:nvSpPr>
        <p:spPr>
          <a:xfrm>
            <a:off x="1295400" y="15925800"/>
            <a:ext cx="13411200" cy="3416320"/>
          </a:xfrm>
          <a:prstGeom prst="rect">
            <a:avLst/>
          </a:prstGeom>
          <a:noFill/>
        </p:spPr>
        <p:txBody>
          <a:bodyPr wrap="square" rtlCol="0">
            <a:spAutoFit/>
          </a:bodyPr>
          <a:lstStyle/>
          <a:p>
            <a:r>
              <a:rPr lang="en-US" sz="3600" dirty="0" smtClean="0"/>
              <a:t>The main objective of this study is to look</a:t>
            </a:r>
            <a:r>
              <a:rPr lang="en-US" sz="3600" dirty="0"/>
              <a:t> </a:t>
            </a:r>
            <a:r>
              <a:rPr lang="en-US" sz="3600" dirty="0" smtClean="0"/>
              <a:t>at the internal migration patterns of young adults(age 18-34) and determine their</a:t>
            </a:r>
            <a:r>
              <a:rPr lang="en-US" sz="3600" dirty="0"/>
              <a:t> </a:t>
            </a:r>
            <a:r>
              <a:rPr lang="en-US" sz="3600" dirty="0" smtClean="0"/>
              <a:t>propensity to migrate based on individual-specific characteristics (</a:t>
            </a:r>
            <a:r>
              <a:rPr lang="en-US" sz="3600" dirty="0" err="1" smtClean="0"/>
              <a:t>X_i</a:t>
            </a:r>
            <a:r>
              <a:rPr lang="en-US" sz="3600" dirty="0" smtClean="0"/>
              <a:t>), location -specific characteristics (X_L), and government factors (X_G).</a:t>
            </a:r>
            <a:br>
              <a:rPr lang="en-US" sz="3600" dirty="0" smtClean="0"/>
            </a:br>
            <a:r>
              <a:rPr lang="en-US" sz="3600" dirty="0" smtClean="0"/>
              <a:t> </a:t>
            </a:r>
            <a:endParaRPr lang="en-US" sz="3600" dirty="0"/>
          </a:p>
        </p:txBody>
      </p:sp>
      <p:sp>
        <p:nvSpPr>
          <p:cNvPr id="28" name="TextBox 27"/>
          <p:cNvSpPr txBox="1"/>
          <p:nvPr/>
        </p:nvSpPr>
        <p:spPr>
          <a:xfrm>
            <a:off x="2209800" y="19431000"/>
            <a:ext cx="8382000" cy="769441"/>
          </a:xfrm>
          <a:prstGeom prst="rect">
            <a:avLst/>
          </a:prstGeom>
          <a:noFill/>
        </p:spPr>
        <p:txBody>
          <a:bodyPr wrap="square" rtlCol="0">
            <a:spAutoFit/>
          </a:bodyPr>
          <a:lstStyle/>
          <a:p>
            <a:pPr algn="ctr"/>
            <a:r>
              <a:rPr lang="en-US" sz="4400" b="1" u="sng" dirty="0" smtClean="0"/>
              <a:t>Methodology</a:t>
            </a:r>
            <a:endParaRPr lang="en-US" sz="4400" b="1" u="sng" dirty="0"/>
          </a:p>
        </p:txBody>
      </p:sp>
      <p:sp>
        <p:nvSpPr>
          <p:cNvPr id="29" name="TextBox 28"/>
          <p:cNvSpPr txBox="1"/>
          <p:nvPr/>
        </p:nvSpPr>
        <p:spPr>
          <a:xfrm>
            <a:off x="1371600" y="20345400"/>
            <a:ext cx="10210800" cy="6309420"/>
          </a:xfrm>
          <a:prstGeom prst="rect">
            <a:avLst/>
          </a:prstGeom>
          <a:noFill/>
        </p:spPr>
        <p:txBody>
          <a:bodyPr wrap="square" rtlCol="0">
            <a:spAutoFit/>
          </a:bodyPr>
          <a:lstStyle/>
          <a:p>
            <a:r>
              <a:rPr lang="en-US" sz="3600" u="sng" dirty="0" smtClean="0"/>
              <a:t>The Data: </a:t>
            </a:r>
            <a:r>
              <a:rPr lang="en-US" sz="3600" dirty="0" smtClean="0"/>
              <a:t> </a:t>
            </a:r>
            <a:br>
              <a:rPr lang="en-US" sz="3600" dirty="0" smtClean="0"/>
            </a:br>
            <a:r>
              <a:rPr lang="en-US" sz="3600" dirty="0" smtClean="0"/>
              <a:t>2000 U.S. Census</a:t>
            </a:r>
            <a:br>
              <a:rPr lang="en-US" sz="3600" dirty="0" smtClean="0"/>
            </a:br>
            <a:r>
              <a:rPr lang="en-US" sz="3600" dirty="0" smtClean="0"/>
              <a:t>63, 189 individuals</a:t>
            </a:r>
            <a:br>
              <a:rPr lang="en-US" sz="3600" dirty="0" smtClean="0"/>
            </a:br>
            <a:r>
              <a:rPr lang="en-US" sz="3600" dirty="0" smtClean="0"/>
              <a:t>48 Continental United States &amp; Washington D.C.</a:t>
            </a:r>
            <a:br>
              <a:rPr lang="en-US" sz="3600" dirty="0" smtClean="0"/>
            </a:br>
            <a:r>
              <a:rPr lang="en-US" sz="3600" dirty="0" smtClean="0"/>
              <a:t/>
            </a:r>
            <a:br>
              <a:rPr lang="en-US" sz="3600" dirty="0" smtClean="0"/>
            </a:br>
            <a:r>
              <a:rPr lang="en-US" sz="3600" u="sng" dirty="0" smtClean="0"/>
              <a:t>Empirical Model</a:t>
            </a:r>
            <a:br>
              <a:rPr lang="en-US" sz="3600" u="sng" dirty="0" smtClean="0"/>
            </a:br>
            <a:r>
              <a:rPr lang="en-US" sz="3600" dirty="0" err="1" smtClean="0"/>
              <a:t>Logit</a:t>
            </a:r>
            <a:r>
              <a:rPr lang="en-US" sz="3600" dirty="0" smtClean="0"/>
              <a:t> Regression</a:t>
            </a:r>
            <a:br>
              <a:rPr lang="en-US" sz="3600" dirty="0" smtClean="0"/>
            </a:br>
            <a:r>
              <a:rPr lang="en-US" sz="3600" dirty="0" smtClean="0"/>
              <a:t/>
            </a:r>
            <a:br>
              <a:rPr lang="en-US" sz="3600" dirty="0" smtClean="0"/>
            </a:br>
            <a:r>
              <a:rPr lang="en-US" sz="4400" dirty="0" smtClean="0"/>
              <a:t>Y = </a:t>
            </a:r>
            <a:r>
              <a:rPr lang="en-US" sz="4400" dirty="0" err="1" smtClean="0"/>
              <a:t>β</a:t>
            </a:r>
            <a:r>
              <a:rPr lang="en-US" sz="4400" baseline="-25000" dirty="0" err="1" smtClean="0"/>
              <a:t>I</a:t>
            </a:r>
            <a:r>
              <a:rPr lang="en-US" sz="4400" dirty="0" err="1" smtClean="0"/>
              <a:t>X</a:t>
            </a:r>
            <a:r>
              <a:rPr lang="en-US" sz="4400" baseline="-25000" dirty="0" err="1" smtClean="0"/>
              <a:t>I</a:t>
            </a:r>
            <a:r>
              <a:rPr lang="en-US" sz="4400" dirty="0" smtClean="0"/>
              <a:t> + </a:t>
            </a:r>
            <a:r>
              <a:rPr lang="en-US" sz="4400" dirty="0" err="1" smtClean="0"/>
              <a:t>β</a:t>
            </a:r>
            <a:r>
              <a:rPr lang="en-US" sz="4400" baseline="-25000" dirty="0" err="1" smtClean="0"/>
              <a:t>L</a:t>
            </a:r>
            <a:r>
              <a:rPr lang="en-US" sz="4400" dirty="0" err="1" smtClean="0"/>
              <a:t>X</a:t>
            </a:r>
            <a:r>
              <a:rPr lang="en-US" sz="4400" baseline="-25000" dirty="0" err="1" smtClean="0"/>
              <a:t>L</a:t>
            </a:r>
            <a:r>
              <a:rPr lang="en-US" sz="4400" dirty="0" smtClean="0"/>
              <a:t> + </a:t>
            </a:r>
            <a:r>
              <a:rPr lang="en-US" sz="4400" dirty="0" err="1" smtClean="0"/>
              <a:t>β</a:t>
            </a:r>
            <a:r>
              <a:rPr lang="en-US" sz="4400" baseline="-25000" dirty="0" err="1" smtClean="0"/>
              <a:t>G</a:t>
            </a:r>
            <a:r>
              <a:rPr lang="en-US" sz="4400" dirty="0" err="1" smtClean="0"/>
              <a:t>X</a:t>
            </a:r>
            <a:r>
              <a:rPr lang="en-US" sz="4400" baseline="-25000" dirty="0" err="1" smtClean="0"/>
              <a:t>G</a:t>
            </a:r>
            <a:r>
              <a:rPr lang="en-US" sz="4400" dirty="0" smtClean="0"/>
              <a:t> + u</a:t>
            </a:r>
          </a:p>
          <a:p>
            <a:r>
              <a:rPr lang="en-US" sz="3600" dirty="0" smtClean="0"/>
              <a:t/>
            </a:r>
            <a:br>
              <a:rPr lang="en-US" sz="3600" dirty="0" smtClean="0"/>
            </a:br>
            <a:endParaRPr lang="en-US" sz="3600" dirty="0"/>
          </a:p>
        </p:txBody>
      </p:sp>
      <p:graphicFrame>
        <p:nvGraphicFramePr>
          <p:cNvPr id="30" name="Chart 29"/>
          <p:cNvGraphicFramePr/>
          <p:nvPr/>
        </p:nvGraphicFramePr>
        <p:xfrm>
          <a:off x="1295400" y="27279600"/>
          <a:ext cx="11353800" cy="9677400"/>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a:xfrm>
            <a:off x="1828800" y="26517600"/>
            <a:ext cx="9982200" cy="769441"/>
          </a:xfrm>
          <a:prstGeom prst="rect">
            <a:avLst/>
          </a:prstGeom>
          <a:noFill/>
        </p:spPr>
        <p:txBody>
          <a:bodyPr wrap="square" rtlCol="0">
            <a:spAutoFit/>
          </a:bodyPr>
          <a:lstStyle/>
          <a:p>
            <a:pPr algn="ctr"/>
            <a:r>
              <a:rPr lang="en-US" sz="4400" b="1" u="sng" dirty="0" smtClean="0"/>
              <a:t>Migration in Age Group</a:t>
            </a:r>
            <a:endParaRPr lang="en-US" sz="4400" b="1" u="sng" dirty="0"/>
          </a:p>
        </p:txBody>
      </p:sp>
      <p:sp>
        <p:nvSpPr>
          <p:cNvPr id="34" name="Rectangle 33"/>
          <p:cNvSpPr/>
          <p:nvPr/>
        </p:nvSpPr>
        <p:spPr>
          <a:xfrm>
            <a:off x="15163800" y="35737800"/>
            <a:ext cx="9525000" cy="1077218"/>
          </a:xfrm>
          <a:prstGeom prst="rect">
            <a:avLst/>
          </a:prstGeom>
        </p:spPr>
        <p:txBody>
          <a:bodyPr wrap="square">
            <a:spAutoFit/>
          </a:bodyPr>
          <a:lstStyle/>
          <a:p>
            <a:r>
              <a:rPr lang="en-US" sz="3200" dirty="0" smtClean="0"/>
              <a:t>Marginal effects; standard errors in parentheses </a:t>
            </a:r>
            <a:br>
              <a:rPr lang="en-US" sz="3200" dirty="0" smtClean="0"/>
            </a:br>
            <a:r>
              <a:rPr lang="en-US" sz="3200" dirty="0" smtClean="0"/>
              <a:t>* p&lt;.10, ** p&lt;.05, ***p&lt;.01</a:t>
            </a:r>
          </a:p>
        </p:txBody>
      </p:sp>
      <p:graphicFrame>
        <p:nvGraphicFramePr>
          <p:cNvPr id="35" name="Chart 34"/>
          <p:cNvGraphicFramePr/>
          <p:nvPr/>
        </p:nvGraphicFramePr>
        <p:xfrm>
          <a:off x="30251400" y="9677400"/>
          <a:ext cx="12801600" cy="6705600"/>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p:cNvSpPr txBox="1"/>
          <p:nvPr/>
        </p:nvSpPr>
        <p:spPr>
          <a:xfrm>
            <a:off x="33832800" y="8991600"/>
            <a:ext cx="13563600" cy="769441"/>
          </a:xfrm>
          <a:prstGeom prst="rect">
            <a:avLst/>
          </a:prstGeom>
          <a:noFill/>
        </p:spPr>
        <p:txBody>
          <a:bodyPr wrap="square" rtlCol="0">
            <a:spAutoFit/>
          </a:bodyPr>
          <a:lstStyle/>
          <a:p>
            <a:r>
              <a:rPr lang="en-US" sz="4400" b="1" u="sng" dirty="0" smtClean="0"/>
              <a:t>Distance of Migrant’s Move</a:t>
            </a:r>
            <a:endParaRPr lang="en-US" sz="4400" b="1" u="sng" dirty="0"/>
          </a:p>
        </p:txBody>
      </p:sp>
      <p:sp>
        <p:nvSpPr>
          <p:cNvPr id="37" name="TextBox 36"/>
          <p:cNvSpPr txBox="1"/>
          <p:nvPr/>
        </p:nvSpPr>
        <p:spPr>
          <a:xfrm>
            <a:off x="33680400" y="16611600"/>
            <a:ext cx="6934200" cy="769441"/>
          </a:xfrm>
          <a:prstGeom prst="rect">
            <a:avLst/>
          </a:prstGeom>
          <a:noFill/>
        </p:spPr>
        <p:txBody>
          <a:bodyPr wrap="square" rtlCol="0">
            <a:spAutoFit/>
          </a:bodyPr>
          <a:lstStyle/>
          <a:p>
            <a:pPr algn="ctr"/>
            <a:r>
              <a:rPr lang="en-US" sz="4400" b="1" u="sng" dirty="0" smtClean="0"/>
              <a:t>Results</a:t>
            </a:r>
            <a:endParaRPr lang="en-US" sz="4400" b="1" u="sng" dirty="0"/>
          </a:p>
        </p:txBody>
      </p:sp>
      <p:sp>
        <p:nvSpPr>
          <p:cNvPr id="38" name="TextBox 37"/>
          <p:cNvSpPr txBox="1"/>
          <p:nvPr/>
        </p:nvSpPr>
        <p:spPr>
          <a:xfrm>
            <a:off x="24688800" y="17373600"/>
            <a:ext cx="25679400" cy="11726287"/>
          </a:xfrm>
          <a:prstGeom prst="rect">
            <a:avLst/>
          </a:prstGeom>
          <a:noFill/>
        </p:spPr>
        <p:txBody>
          <a:bodyPr wrap="square" rtlCol="0">
            <a:spAutoFit/>
          </a:bodyPr>
          <a:lstStyle/>
          <a:p>
            <a:r>
              <a:rPr lang="en-US" sz="3600" dirty="0" smtClean="0"/>
              <a:t>	The main focus  and fruit of the study comes from an analysis of the signs and magnitudes of the independent variables. Potentially the most interesting finding of this entire study is that the majority of variables are statistically significant at the .01  level  when individual-specific, locations-specific, and government variables are included in the same model.  When looking at the magnitude of these variables ,it appears to depict that although government variables do influence the propensity of individuals to migrate, the claim that government amenities and taxes are the major influence on young adults’ propensity to migrate is questionable. </a:t>
            </a:r>
            <a:br>
              <a:rPr lang="en-US" sz="3600" dirty="0" smtClean="0"/>
            </a:br>
            <a:r>
              <a:rPr lang="en-US" sz="3600" dirty="0" smtClean="0"/>
              <a:t/>
            </a:r>
            <a:br>
              <a:rPr lang="en-US" sz="3600" dirty="0" smtClean="0"/>
            </a:br>
            <a:r>
              <a:rPr lang="en-US" sz="3600" dirty="0" smtClean="0"/>
              <a:t>	Government variables seem to play a supplementary role, especially with respect to outdoor amenities. In the model, one new hazardous waste sites and a 10-pound per capita increase in toxic chemical releases are associated with a 1% and 1.9% decrease, respectively, in the probability of moving to the destination state. </a:t>
            </a:r>
            <a:br>
              <a:rPr lang="en-US" sz="3600" dirty="0" smtClean="0"/>
            </a:br>
            <a:r>
              <a:rPr lang="en-US" sz="3600" dirty="0" smtClean="0"/>
              <a:t/>
            </a:r>
            <a:br>
              <a:rPr lang="en-US" sz="3600" dirty="0" smtClean="0"/>
            </a:br>
            <a:r>
              <a:rPr lang="en-US" sz="3600" dirty="0" smtClean="0"/>
              <a:t>	Economic concerns seem to play a larger role in determining young adults’ propensity to migrate.  In the model,  a 1% increase in the employment growth rate (a location-specific variable) is associated with a 5.65% increase in the probability of moving to the destination state. Young adults are more inclined to move to places where jobs are available. A  second variable that showcases these concerns is the educational attainment variable. Individuals who complete a bachelors degree (16 years) are 6.48% more likely to move than those who only complete a high school (12 years). College is expensive and those who go generally are seeking to increase their earnings potential. Furthermore, a higher education broadens the job field  though that field narrows if individuals receive doctoral degrees because they must move farther to find work in their field. </a:t>
            </a:r>
            <a:br>
              <a:rPr lang="en-US" sz="3600" dirty="0" smtClean="0"/>
            </a:br>
            <a:r>
              <a:rPr lang="en-US" sz="3600" dirty="0" smtClean="0"/>
              <a:t/>
            </a:r>
            <a:br>
              <a:rPr lang="en-US" sz="3600" dirty="0" smtClean="0"/>
            </a:br>
            <a:r>
              <a:rPr lang="en-US" sz="3600" dirty="0" smtClean="0"/>
              <a:t/>
            </a:r>
            <a:br>
              <a:rPr lang="en-US" sz="3600" dirty="0" smtClean="0"/>
            </a:br>
            <a:endParaRPr lang="en-US" sz="3600" dirty="0"/>
          </a:p>
        </p:txBody>
      </p:sp>
      <p:sp>
        <p:nvSpPr>
          <p:cNvPr id="39" name="TextBox 38"/>
          <p:cNvSpPr txBox="1"/>
          <p:nvPr/>
        </p:nvSpPr>
        <p:spPr>
          <a:xfrm>
            <a:off x="32766000" y="28117800"/>
            <a:ext cx="8077200" cy="769441"/>
          </a:xfrm>
          <a:prstGeom prst="rect">
            <a:avLst/>
          </a:prstGeom>
          <a:noFill/>
        </p:spPr>
        <p:txBody>
          <a:bodyPr wrap="square" rtlCol="0">
            <a:spAutoFit/>
          </a:bodyPr>
          <a:lstStyle/>
          <a:p>
            <a:pPr algn="ctr"/>
            <a:r>
              <a:rPr lang="en-US" sz="4400" b="1" u="sng" dirty="0" smtClean="0"/>
              <a:t>Future Research Directions</a:t>
            </a:r>
            <a:endParaRPr lang="en-US" sz="4400" b="1" u="sng" dirty="0"/>
          </a:p>
        </p:txBody>
      </p:sp>
      <p:sp>
        <p:nvSpPr>
          <p:cNvPr id="40" name="TextBox 39"/>
          <p:cNvSpPr txBox="1"/>
          <p:nvPr/>
        </p:nvSpPr>
        <p:spPr>
          <a:xfrm>
            <a:off x="24765000" y="28879800"/>
            <a:ext cx="25450800" cy="5078313"/>
          </a:xfrm>
          <a:prstGeom prst="rect">
            <a:avLst/>
          </a:prstGeom>
          <a:noFill/>
        </p:spPr>
        <p:txBody>
          <a:bodyPr wrap="square" rtlCol="0">
            <a:spAutoFit/>
          </a:bodyPr>
          <a:lstStyle/>
          <a:p>
            <a:r>
              <a:rPr lang="en-US" sz="3600" dirty="0" smtClean="0"/>
              <a:t>When looking at the field of migration research, this study has contributed to the literature by looking at a specific age group (18-34) and the influence of the three major categories of variables on their propensity to migrate when included in the same model. Future research should explore other age populations and stratify different age populations by income, race, education, and children to determine the effect of the variables as they apply to different groups. Future research should also include data from different census years to analyze how the variables that explain migration behavior have changed over time. Finally, the </a:t>
            </a:r>
            <a:r>
              <a:rPr lang="en-US" sz="3600" dirty="0" err="1" smtClean="0"/>
              <a:t>logit</a:t>
            </a:r>
            <a:r>
              <a:rPr lang="en-US" sz="3600" dirty="0" smtClean="0"/>
              <a:t> model is limited in its ability to have migrants consider alternative destinations in the decision to move. More complex models such as the condition </a:t>
            </a:r>
            <a:r>
              <a:rPr lang="en-US" sz="3600" dirty="0" err="1" smtClean="0"/>
              <a:t>logit</a:t>
            </a:r>
            <a:r>
              <a:rPr lang="en-US" sz="3600" dirty="0" smtClean="0"/>
              <a:t>, mixed </a:t>
            </a:r>
            <a:r>
              <a:rPr lang="en-US" sz="3600" dirty="0" err="1" smtClean="0"/>
              <a:t>logit</a:t>
            </a:r>
            <a:r>
              <a:rPr lang="en-US" sz="3600" dirty="0" smtClean="0"/>
              <a:t>, and nested </a:t>
            </a:r>
            <a:r>
              <a:rPr lang="en-US" sz="3600" dirty="0" err="1" smtClean="0"/>
              <a:t>logit</a:t>
            </a:r>
            <a:r>
              <a:rPr lang="en-US" sz="3600" dirty="0" smtClean="0"/>
              <a:t> models should be considered because they reduce restrictions on the selection of alternative destinations. This will  better capture the decision making process of movers. </a:t>
            </a:r>
            <a:endParaRPr lang="en-US" sz="3600" dirty="0"/>
          </a:p>
        </p:txBody>
      </p:sp>
      <p:sp>
        <p:nvSpPr>
          <p:cNvPr id="41" name="TextBox 40"/>
          <p:cNvSpPr txBox="1"/>
          <p:nvPr/>
        </p:nvSpPr>
        <p:spPr>
          <a:xfrm>
            <a:off x="26136600" y="34442400"/>
            <a:ext cx="22250400" cy="2323713"/>
          </a:xfrm>
          <a:prstGeom prst="rect">
            <a:avLst/>
          </a:prstGeom>
          <a:noFill/>
        </p:spPr>
        <p:txBody>
          <a:bodyPr wrap="square" rtlCol="0">
            <a:spAutoFit/>
          </a:bodyPr>
          <a:lstStyle/>
          <a:p>
            <a:r>
              <a:rPr lang="en-US" sz="4400" b="1" dirty="0" smtClean="0"/>
              <a:t>                                               </a:t>
            </a:r>
            <a:r>
              <a:rPr lang="en-US" sz="4400" b="1" u="sng" dirty="0" smtClean="0"/>
              <a:t>Acknowledgements: </a:t>
            </a:r>
            <a:br>
              <a:rPr lang="en-US" sz="4400" b="1" u="sng" dirty="0" smtClean="0"/>
            </a:br>
            <a:r>
              <a:rPr lang="en-US" sz="3600" dirty="0" smtClean="0"/>
              <a:t>A Special thanks to the  Carthage 2012 SURE Committee for their initial funding of this research and to Professor Ron </a:t>
            </a:r>
            <a:r>
              <a:rPr lang="en-US" sz="3600" dirty="0" err="1" smtClean="0"/>
              <a:t>Cronovich</a:t>
            </a:r>
            <a:r>
              <a:rPr lang="en-US" sz="3600" dirty="0" smtClean="0"/>
              <a:t> and Jerald Mast for their many insights, support, and technical expertise. </a:t>
            </a:r>
            <a:endParaRPr lang="en-US" sz="4400" b="1" u="sng"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20743</TotalTime>
  <Words>571</Words>
  <Application>Microsoft Office PowerPoint</Application>
  <PresentationFormat>Custom</PresentationFormat>
  <Paragraphs>95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1_Default Design</vt:lpstr>
      <vt:lpstr>Slide 1</vt:lpstr>
    </vt:vector>
  </TitlesOfParts>
  <Company>Carthage College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smitchell</dc:creator>
  <cp:lastModifiedBy>Andy</cp:lastModifiedBy>
  <cp:revision>108</cp:revision>
  <dcterms:created xsi:type="dcterms:W3CDTF">2012-03-25T18:34:34Z</dcterms:created>
  <dcterms:modified xsi:type="dcterms:W3CDTF">2013-04-14T20:36:48Z</dcterms:modified>
</cp:coreProperties>
</file>