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4" r:id="rId1"/>
  </p:sldMasterIdLst>
  <p:handoutMasterIdLst>
    <p:handoutMasterId r:id="rId3"/>
  </p:handoutMasterIdLst>
  <p:sldIdLst>
    <p:sldId id="256" r:id="rId2"/>
  </p:sldIdLst>
  <p:sldSz cx="51206400" cy="38404800"/>
  <p:notesSz cx="9107488" cy="6858000"/>
  <p:defaultTextStyle>
    <a:defPPr>
      <a:defRPr lang="en-US"/>
    </a:defPPr>
    <a:lvl1pPr algn="l" rtl="0" fontAlgn="base">
      <a:spcBef>
        <a:spcPct val="0"/>
      </a:spcBef>
      <a:spcAft>
        <a:spcPct val="0"/>
      </a:spcAft>
      <a:defRPr sz="2900" kern="1200">
        <a:solidFill>
          <a:schemeClr val="tx1"/>
        </a:solidFill>
        <a:latin typeface="Arial" panose="020B0604020202020204" pitchFamily="34" charset="0"/>
        <a:ea typeface="ＭＳ Ｐゴシック" panose="020B0600070205080204" pitchFamily="34" charset="-128"/>
        <a:cs typeface="+mn-cs"/>
      </a:defRPr>
    </a:lvl1pPr>
    <a:lvl2pPr marL="585788" indent="-41275" algn="l" rtl="0" fontAlgn="base">
      <a:spcBef>
        <a:spcPct val="0"/>
      </a:spcBef>
      <a:spcAft>
        <a:spcPct val="0"/>
      </a:spcAft>
      <a:defRPr sz="2900" kern="1200">
        <a:solidFill>
          <a:schemeClr val="tx1"/>
        </a:solidFill>
        <a:latin typeface="Arial" panose="020B0604020202020204" pitchFamily="34" charset="0"/>
        <a:ea typeface="ＭＳ Ｐゴシック" panose="020B0600070205080204" pitchFamily="34" charset="-128"/>
        <a:cs typeface="+mn-cs"/>
      </a:defRPr>
    </a:lvl2pPr>
    <a:lvl3pPr marL="1171575" indent="-82550" algn="l" rtl="0" fontAlgn="base">
      <a:spcBef>
        <a:spcPct val="0"/>
      </a:spcBef>
      <a:spcAft>
        <a:spcPct val="0"/>
      </a:spcAft>
      <a:defRPr sz="2900" kern="1200">
        <a:solidFill>
          <a:schemeClr val="tx1"/>
        </a:solidFill>
        <a:latin typeface="Arial" panose="020B0604020202020204" pitchFamily="34" charset="0"/>
        <a:ea typeface="ＭＳ Ｐゴシック" panose="020B0600070205080204" pitchFamily="34" charset="-128"/>
        <a:cs typeface="+mn-cs"/>
      </a:defRPr>
    </a:lvl3pPr>
    <a:lvl4pPr marL="1757363" indent="-123825" algn="l" rtl="0" fontAlgn="base">
      <a:spcBef>
        <a:spcPct val="0"/>
      </a:spcBef>
      <a:spcAft>
        <a:spcPct val="0"/>
      </a:spcAft>
      <a:defRPr sz="2900" kern="1200">
        <a:solidFill>
          <a:schemeClr val="tx1"/>
        </a:solidFill>
        <a:latin typeface="Arial" panose="020B0604020202020204" pitchFamily="34" charset="0"/>
        <a:ea typeface="ＭＳ Ｐゴシック" panose="020B0600070205080204" pitchFamily="34" charset="-128"/>
        <a:cs typeface="+mn-cs"/>
      </a:defRPr>
    </a:lvl4pPr>
    <a:lvl5pPr marL="2343150" indent="-165100" algn="l" rtl="0" fontAlgn="base">
      <a:spcBef>
        <a:spcPct val="0"/>
      </a:spcBef>
      <a:spcAft>
        <a:spcPct val="0"/>
      </a:spcAft>
      <a:defRPr sz="29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9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9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9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9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EC46D4"/>
    <a:srgbClr val="3399FF"/>
    <a:srgbClr val="FF6699"/>
    <a:srgbClr val="800080"/>
    <a:srgbClr val="FFFF00"/>
    <a:srgbClr val="DA0808"/>
    <a:srgbClr val="FFE1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0" d="100"/>
          <a:sy n="20" d="100"/>
        </p:scale>
        <p:origin x="204" y="-1644"/>
      </p:cViewPr>
      <p:guideLst>
        <p:guide orient="horz" pos="12096"/>
        <p:guide pos="1612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E:\School%20Stuff\Thesis\Thesis%20DNR%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a:lstStyle/>
          <a:p>
            <a:pPr>
              <a:defRPr/>
            </a:pPr>
            <a:r>
              <a:rPr lang="en-US" sz="3000" dirty="0"/>
              <a:t>Years Since First Invasion vs. Number of Invasives</a:t>
            </a:r>
          </a:p>
        </c:rich>
      </c:tx>
      <c:layout/>
      <c:overlay val="0"/>
    </c:title>
    <c:autoTitleDeleted val="0"/>
    <c:plotArea>
      <c:layout/>
      <c:scatterChart>
        <c:scatterStyle val="lineMarker"/>
        <c:varyColors val="0"/>
        <c:ser>
          <c:idx val="0"/>
          <c:order val="0"/>
          <c:tx>
            <c:v>Years Since First Invasion vs. Number of Invasives</c:v>
          </c:tx>
          <c:spPr>
            <a:ln w="28575">
              <a:noFill/>
            </a:ln>
          </c:spPr>
          <c:marker>
            <c:symbol val="diamond"/>
            <c:size val="10"/>
            <c:spPr>
              <a:solidFill>
                <a:schemeClr val="tx1"/>
              </a:solidFill>
            </c:spPr>
          </c:marker>
          <c:trendline>
            <c:trendlineType val="linear"/>
            <c:dispRSqr val="1"/>
            <c:dispEq val="1"/>
            <c:trendlineLbl>
              <c:layout>
                <c:manualLayout>
                  <c:x val="-0.33102314112582726"/>
                  <c:y val="1.5725725502442507E-2"/>
                </c:manualLayout>
              </c:layout>
              <c:tx>
                <c:rich>
                  <a:bodyPr/>
                  <a:lstStyle/>
                  <a:p>
                    <a:pPr>
                      <a:defRPr sz="1200"/>
                    </a:pPr>
                    <a:r>
                      <a:rPr lang="en-US" sz="3000" dirty="0"/>
                      <a:t>y = 5.0556x - 0.5417
R² = 0.7656</a:t>
                    </a:r>
                  </a:p>
                </c:rich>
              </c:tx>
              <c:numFmt formatCode="General" sourceLinked="0"/>
            </c:trendlineLbl>
          </c:trendline>
          <c:xVal>
            <c:numRef>
              <c:f>'Thesis Charts'!$G$13:$G$20</c:f>
              <c:numCache>
                <c:formatCode>0.00</c:formatCode>
                <c:ptCount val="8"/>
                <c:pt idx="0">
                  <c:v>4</c:v>
                </c:pt>
                <c:pt idx="1">
                  <c:v>0</c:v>
                </c:pt>
                <c:pt idx="2">
                  <c:v>4</c:v>
                </c:pt>
                <c:pt idx="3">
                  <c:v>1</c:v>
                </c:pt>
                <c:pt idx="4">
                  <c:v>5</c:v>
                </c:pt>
                <c:pt idx="5">
                  <c:v>5</c:v>
                </c:pt>
                <c:pt idx="6">
                  <c:v>0</c:v>
                </c:pt>
                <c:pt idx="7">
                  <c:v>5</c:v>
                </c:pt>
              </c:numCache>
            </c:numRef>
          </c:xVal>
          <c:yVal>
            <c:numRef>
              <c:f>'Thesis Charts'!$L$2:$L$9</c:f>
              <c:numCache>
                <c:formatCode>0.00</c:formatCode>
                <c:ptCount val="8"/>
                <c:pt idx="0">
                  <c:v>12</c:v>
                </c:pt>
                <c:pt idx="1">
                  <c:v>0</c:v>
                </c:pt>
                <c:pt idx="2">
                  <c:v>8</c:v>
                </c:pt>
                <c:pt idx="3">
                  <c:v>8</c:v>
                </c:pt>
                <c:pt idx="4">
                  <c:v>30</c:v>
                </c:pt>
                <c:pt idx="5">
                  <c:v>29</c:v>
                </c:pt>
                <c:pt idx="6">
                  <c:v>0</c:v>
                </c:pt>
                <c:pt idx="7">
                  <c:v>30</c:v>
                </c:pt>
              </c:numCache>
            </c:numRef>
          </c:yVal>
          <c:smooth val="0"/>
        </c:ser>
        <c:dLbls>
          <c:showLegendKey val="0"/>
          <c:showVal val="0"/>
          <c:showCatName val="0"/>
          <c:showSerName val="0"/>
          <c:showPercent val="0"/>
          <c:showBubbleSize val="0"/>
        </c:dLbls>
        <c:axId val="220797544"/>
        <c:axId val="220797152"/>
      </c:scatterChart>
      <c:valAx>
        <c:axId val="220797544"/>
        <c:scaling>
          <c:orientation val="minMax"/>
        </c:scaling>
        <c:delete val="0"/>
        <c:axPos val="b"/>
        <c:title>
          <c:tx>
            <c:rich>
              <a:bodyPr/>
              <a:lstStyle/>
              <a:p>
                <a:pPr>
                  <a:defRPr sz="2800"/>
                </a:pPr>
                <a:r>
                  <a:rPr lang="en-US" sz="2800" dirty="0"/>
                  <a:t>Number of Invasive Species</a:t>
                </a:r>
              </a:p>
            </c:rich>
          </c:tx>
          <c:layout/>
          <c:overlay val="0"/>
        </c:title>
        <c:numFmt formatCode="0.00" sourceLinked="1"/>
        <c:majorTickMark val="out"/>
        <c:minorTickMark val="none"/>
        <c:tickLblPos val="nextTo"/>
        <c:crossAx val="220797152"/>
        <c:crosses val="autoZero"/>
        <c:crossBetween val="midCat"/>
      </c:valAx>
      <c:valAx>
        <c:axId val="220797152"/>
        <c:scaling>
          <c:orientation val="minMax"/>
          <c:min val="0"/>
        </c:scaling>
        <c:delete val="0"/>
        <c:axPos val="l"/>
        <c:title>
          <c:tx>
            <c:rich>
              <a:bodyPr rot="-5400000" vert="horz"/>
              <a:lstStyle/>
              <a:p>
                <a:pPr>
                  <a:defRPr sz="2800"/>
                </a:pPr>
                <a:r>
                  <a:rPr lang="en-US" sz="2800" dirty="0"/>
                  <a:t>Years Since First Invasion Event</a:t>
                </a:r>
              </a:p>
            </c:rich>
          </c:tx>
          <c:layout/>
          <c:overlay val="0"/>
        </c:title>
        <c:numFmt formatCode="0.00" sourceLinked="1"/>
        <c:majorTickMark val="out"/>
        <c:minorTickMark val="none"/>
        <c:tickLblPos val="nextTo"/>
        <c:crossAx val="220797544"/>
        <c:crosses val="autoZero"/>
        <c:crossBetween val="midCat"/>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hdr" sz="quarter"/>
          </p:nvPr>
        </p:nvSpPr>
        <p:spPr bwMode="auto">
          <a:xfrm>
            <a:off x="0" y="0"/>
            <a:ext cx="3946525"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 charset="0"/>
                <a:ea typeface="ＭＳ Ｐゴシック" pitchFamily="-1" charset="-128"/>
                <a:cs typeface="ＭＳ Ｐゴシック" pitchFamily="-1" charset="-128"/>
              </a:defRPr>
            </a:lvl1pPr>
          </a:lstStyle>
          <a:p>
            <a:pPr>
              <a:defRPr/>
            </a:pPr>
            <a:endParaRPr lang="en-US"/>
          </a:p>
        </p:txBody>
      </p:sp>
      <p:sp>
        <p:nvSpPr>
          <p:cNvPr id="5123" name="Rectangle 1027"/>
          <p:cNvSpPr>
            <a:spLocks noGrp="1" noChangeArrowheads="1"/>
          </p:cNvSpPr>
          <p:nvPr>
            <p:ph type="dt" sz="quarter" idx="1"/>
          </p:nvPr>
        </p:nvSpPr>
        <p:spPr bwMode="auto">
          <a:xfrm>
            <a:off x="5160963" y="0"/>
            <a:ext cx="3946525"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 charset="0"/>
                <a:ea typeface="ＭＳ Ｐゴシック" pitchFamily="-1" charset="-128"/>
                <a:cs typeface="ＭＳ Ｐゴシック" pitchFamily="-1" charset="-128"/>
              </a:defRPr>
            </a:lvl1pPr>
          </a:lstStyle>
          <a:p>
            <a:pPr>
              <a:defRPr/>
            </a:pPr>
            <a:endParaRPr lang="en-US"/>
          </a:p>
        </p:txBody>
      </p:sp>
      <p:sp>
        <p:nvSpPr>
          <p:cNvPr id="5124" name="Rectangle 1028"/>
          <p:cNvSpPr>
            <a:spLocks noGrp="1" noChangeArrowheads="1"/>
          </p:cNvSpPr>
          <p:nvPr>
            <p:ph type="ftr" sz="quarter" idx="2"/>
          </p:nvPr>
        </p:nvSpPr>
        <p:spPr bwMode="auto">
          <a:xfrm>
            <a:off x="0" y="6477000"/>
            <a:ext cx="3946525" cy="381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 charset="0"/>
                <a:ea typeface="ＭＳ Ｐゴシック" pitchFamily="-1" charset="-128"/>
                <a:cs typeface="ＭＳ Ｐゴシック" pitchFamily="-1" charset="-128"/>
              </a:defRPr>
            </a:lvl1pPr>
          </a:lstStyle>
          <a:p>
            <a:pPr>
              <a:defRPr/>
            </a:pPr>
            <a:endParaRPr lang="en-US"/>
          </a:p>
        </p:txBody>
      </p:sp>
      <p:sp>
        <p:nvSpPr>
          <p:cNvPr id="5125" name="Rectangle 1029"/>
          <p:cNvSpPr>
            <a:spLocks noGrp="1" noChangeArrowheads="1"/>
          </p:cNvSpPr>
          <p:nvPr>
            <p:ph type="sldNum" sz="quarter" idx="3"/>
          </p:nvPr>
        </p:nvSpPr>
        <p:spPr bwMode="auto">
          <a:xfrm>
            <a:off x="5160963" y="6477000"/>
            <a:ext cx="3946525" cy="381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55CFD5AE-6BF4-436E-814A-8FAB5646A942}" type="slidenum">
              <a:rPr lang="en-US"/>
              <a:pPr/>
              <a:t>‹#›</a:t>
            </a:fld>
            <a:endParaRPr lang="en-US"/>
          </a:p>
        </p:txBody>
      </p:sp>
    </p:spTree>
    <p:extLst>
      <p:ext uri="{BB962C8B-B14F-4D97-AF65-F5344CB8AC3E}">
        <p14:creationId xmlns:p14="http://schemas.microsoft.com/office/powerpoint/2010/main" val="205430640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887" y="11930906"/>
            <a:ext cx="43524632" cy="8232402"/>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1770" y="21763507"/>
            <a:ext cx="35842864" cy="9812991"/>
          </a:xfrm>
        </p:spPr>
        <p:txBody>
          <a:bodyPr/>
          <a:lstStyle>
            <a:lvl1pPr marL="0" indent="0" algn="ctr">
              <a:buNone/>
              <a:defRPr/>
            </a:lvl1pPr>
            <a:lvl2pPr marL="586046" indent="0" algn="ctr">
              <a:buNone/>
              <a:defRPr/>
            </a:lvl2pPr>
            <a:lvl3pPr marL="1172092" indent="0" algn="ctr">
              <a:buNone/>
              <a:defRPr/>
            </a:lvl3pPr>
            <a:lvl4pPr marL="1758139" indent="0" algn="ctr">
              <a:buNone/>
              <a:defRPr/>
            </a:lvl4pPr>
            <a:lvl5pPr marL="2344184" indent="0" algn="ctr">
              <a:buNone/>
              <a:defRPr/>
            </a:lvl5pPr>
            <a:lvl6pPr marL="2930230" indent="0" algn="ctr">
              <a:buNone/>
              <a:defRPr/>
            </a:lvl6pPr>
            <a:lvl7pPr marL="3516276" indent="0" algn="ctr">
              <a:buNone/>
              <a:defRPr/>
            </a:lvl7pPr>
            <a:lvl8pPr marL="4102323" indent="0" algn="ctr">
              <a:buNone/>
              <a:defRPr/>
            </a:lvl8pPr>
            <a:lvl9pPr marL="4688369"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1D2C4F3-68DA-4862-A2A1-EBCD8FD53F55}" type="slidenum">
              <a:rPr lang="en-US"/>
              <a:pPr/>
              <a:t>‹#›</a:t>
            </a:fld>
            <a:endParaRPr lang="en-US"/>
          </a:p>
        </p:txBody>
      </p:sp>
    </p:spTree>
    <p:extLst>
      <p:ext uri="{BB962C8B-B14F-4D97-AF65-F5344CB8AC3E}">
        <p14:creationId xmlns:p14="http://schemas.microsoft.com/office/powerpoint/2010/main" val="3519140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7A0E9E4-D41D-460D-BDC0-F8700D68B952}" type="slidenum">
              <a:rPr lang="en-US"/>
              <a:pPr/>
              <a:t>‹#›</a:t>
            </a:fld>
            <a:endParaRPr lang="en-US"/>
          </a:p>
        </p:txBody>
      </p:sp>
    </p:spTree>
    <p:extLst>
      <p:ext uri="{BB962C8B-B14F-4D97-AF65-F5344CB8AC3E}">
        <p14:creationId xmlns:p14="http://schemas.microsoft.com/office/powerpoint/2010/main" val="1000268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5855" y="1537448"/>
            <a:ext cx="11520632" cy="3276880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59920" y="1537448"/>
            <a:ext cx="34371973" cy="3276880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9EACFCC-EAA5-4BA0-9373-F089526788C0}" type="slidenum">
              <a:rPr lang="en-US"/>
              <a:pPr/>
              <a:t>‹#›</a:t>
            </a:fld>
            <a:endParaRPr lang="en-US"/>
          </a:p>
        </p:txBody>
      </p:sp>
    </p:spTree>
    <p:extLst>
      <p:ext uri="{BB962C8B-B14F-4D97-AF65-F5344CB8AC3E}">
        <p14:creationId xmlns:p14="http://schemas.microsoft.com/office/powerpoint/2010/main" val="3246812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E2BFD59-48FA-4865-8299-2C1C95175841}" type="slidenum">
              <a:rPr lang="en-US"/>
              <a:pPr/>
              <a:t>‹#›</a:t>
            </a:fld>
            <a:endParaRPr lang="en-US"/>
          </a:p>
        </p:txBody>
      </p:sp>
    </p:spTree>
    <p:extLst>
      <p:ext uri="{BB962C8B-B14F-4D97-AF65-F5344CB8AC3E}">
        <p14:creationId xmlns:p14="http://schemas.microsoft.com/office/powerpoint/2010/main" val="2937439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9560"/>
            <a:ext cx="43524632" cy="7626443"/>
          </a:xfrm>
        </p:spPr>
        <p:txBody>
          <a:bodyPr anchor="t"/>
          <a:lstStyle>
            <a:lvl1pPr algn="l">
              <a:defRPr sz="51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3" y="16278506"/>
            <a:ext cx="43524632" cy="8401050"/>
          </a:xfrm>
        </p:spPr>
        <p:txBody>
          <a:bodyPr anchor="b"/>
          <a:lstStyle>
            <a:lvl1pPr marL="0" indent="0">
              <a:buNone/>
              <a:defRPr sz="2600"/>
            </a:lvl1pPr>
            <a:lvl2pPr marL="586046" indent="0">
              <a:buNone/>
              <a:defRPr sz="2300"/>
            </a:lvl2pPr>
            <a:lvl3pPr marL="1172092" indent="0">
              <a:buNone/>
              <a:defRPr sz="2000"/>
            </a:lvl3pPr>
            <a:lvl4pPr marL="1758139" indent="0">
              <a:buNone/>
              <a:defRPr sz="1800"/>
            </a:lvl4pPr>
            <a:lvl5pPr marL="2344184" indent="0">
              <a:buNone/>
              <a:defRPr sz="1800"/>
            </a:lvl5pPr>
            <a:lvl6pPr marL="2930230" indent="0">
              <a:buNone/>
              <a:defRPr sz="1800"/>
            </a:lvl6pPr>
            <a:lvl7pPr marL="3516276" indent="0">
              <a:buNone/>
              <a:defRPr sz="1800"/>
            </a:lvl7pPr>
            <a:lvl8pPr marL="4102323" indent="0">
              <a:buNone/>
              <a:defRPr sz="1800"/>
            </a:lvl8pPr>
            <a:lvl9pPr marL="4688369" indent="0">
              <a:buNone/>
              <a:defRPr sz="18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E79BAD1-3304-4D10-B8FB-0B24046DA3B9}" type="slidenum">
              <a:rPr lang="en-US"/>
              <a:pPr/>
              <a:t>‹#›</a:t>
            </a:fld>
            <a:endParaRPr lang="en-US"/>
          </a:p>
        </p:txBody>
      </p:sp>
    </p:spTree>
    <p:extLst>
      <p:ext uri="{BB962C8B-B14F-4D97-AF65-F5344CB8AC3E}">
        <p14:creationId xmlns:p14="http://schemas.microsoft.com/office/powerpoint/2010/main" val="2361724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59919" y="8961905"/>
            <a:ext cx="22946302" cy="25344344"/>
          </a:xfrm>
        </p:spPr>
        <p:txBody>
          <a:bodyPr/>
          <a:lstStyle>
            <a:lvl1pPr>
              <a:defRPr sz="3600"/>
            </a:lvl1pPr>
            <a:lvl2pPr>
              <a:defRPr sz="31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5700185" y="8961905"/>
            <a:ext cx="22946303" cy="25344344"/>
          </a:xfrm>
        </p:spPr>
        <p:txBody>
          <a:bodyPr/>
          <a:lstStyle>
            <a:lvl1pPr>
              <a:defRPr sz="3600"/>
            </a:lvl1pPr>
            <a:lvl2pPr>
              <a:defRPr sz="31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A218DFF0-D4E3-43B9-9FC4-0C897FE6B882}" type="slidenum">
              <a:rPr lang="en-US"/>
              <a:pPr/>
              <a:t>‹#›</a:t>
            </a:fld>
            <a:endParaRPr lang="en-US"/>
          </a:p>
        </p:txBody>
      </p:sp>
    </p:spTree>
    <p:extLst>
      <p:ext uri="{BB962C8B-B14F-4D97-AF65-F5344CB8AC3E}">
        <p14:creationId xmlns:p14="http://schemas.microsoft.com/office/powerpoint/2010/main" val="2197272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59919" y="8597158"/>
            <a:ext cx="22625050" cy="3582801"/>
          </a:xfrm>
        </p:spPr>
        <p:txBody>
          <a:bodyPr anchor="b"/>
          <a:lstStyle>
            <a:lvl1pPr marL="0" indent="0">
              <a:buNone/>
              <a:defRPr sz="3100" b="1"/>
            </a:lvl1pPr>
            <a:lvl2pPr marL="586046" indent="0">
              <a:buNone/>
              <a:defRPr sz="2600" b="1"/>
            </a:lvl2pPr>
            <a:lvl3pPr marL="1172092" indent="0">
              <a:buNone/>
              <a:defRPr sz="2300" b="1"/>
            </a:lvl3pPr>
            <a:lvl4pPr marL="1758139" indent="0">
              <a:buNone/>
              <a:defRPr sz="2000" b="1"/>
            </a:lvl4pPr>
            <a:lvl5pPr marL="2344184" indent="0">
              <a:buNone/>
              <a:defRPr sz="2000" b="1"/>
            </a:lvl5pPr>
            <a:lvl6pPr marL="2930230" indent="0">
              <a:buNone/>
              <a:defRPr sz="2000" b="1"/>
            </a:lvl6pPr>
            <a:lvl7pPr marL="3516276" indent="0">
              <a:buNone/>
              <a:defRPr sz="2000" b="1"/>
            </a:lvl7pPr>
            <a:lvl8pPr marL="4102323" indent="0">
              <a:buNone/>
              <a:defRPr sz="2000" b="1"/>
            </a:lvl8pPr>
            <a:lvl9pPr marL="4688369" indent="0">
              <a:buNone/>
              <a:defRPr sz="2000" b="1"/>
            </a:lvl9pPr>
          </a:lstStyle>
          <a:p>
            <a:pPr lvl="0"/>
            <a:r>
              <a:rPr lang="en-US" smtClean="0"/>
              <a:t>Click to edit Master text styles</a:t>
            </a:r>
          </a:p>
        </p:txBody>
      </p:sp>
      <p:sp>
        <p:nvSpPr>
          <p:cNvPr id="4" name="Content Placeholder 3"/>
          <p:cNvSpPr>
            <a:spLocks noGrp="1"/>
          </p:cNvSpPr>
          <p:nvPr>
            <p:ph sz="half" idx="2"/>
          </p:nvPr>
        </p:nvSpPr>
        <p:spPr>
          <a:xfrm>
            <a:off x="2559919" y="12179958"/>
            <a:ext cx="22625050" cy="22126294"/>
          </a:xfrm>
        </p:spPr>
        <p:txBody>
          <a:bodyPr/>
          <a:lstStyle>
            <a:lvl1pPr>
              <a:defRPr sz="3100"/>
            </a:lvl1pPr>
            <a:lvl2pPr>
              <a:defRPr sz="26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1337" y="8597158"/>
            <a:ext cx="22635153" cy="3582801"/>
          </a:xfrm>
        </p:spPr>
        <p:txBody>
          <a:bodyPr anchor="b"/>
          <a:lstStyle>
            <a:lvl1pPr marL="0" indent="0">
              <a:buNone/>
              <a:defRPr sz="3100" b="1"/>
            </a:lvl1pPr>
            <a:lvl2pPr marL="586046" indent="0">
              <a:buNone/>
              <a:defRPr sz="2600" b="1"/>
            </a:lvl2pPr>
            <a:lvl3pPr marL="1172092" indent="0">
              <a:buNone/>
              <a:defRPr sz="2300" b="1"/>
            </a:lvl3pPr>
            <a:lvl4pPr marL="1758139" indent="0">
              <a:buNone/>
              <a:defRPr sz="2000" b="1"/>
            </a:lvl4pPr>
            <a:lvl5pPr marL="2344184" indent="0">
              <a:buNone/>
              <a:defRPr sz="2000" b="1"/>
            </a:lvl5pPr>
            <a:lvl6pPr marL="2930230" indent="0">
              <a:buNone/>
              <a:defRPr sz="2000" b="1"/>
            </a:lvl6pPr>
            <a:lvl7pPr marL="3516276" indent="0">
              <a:buNone/>
              <a:defRPr sz="2000" b="1"/>
            </a:lvl7pPr>
            <a:lvl8pPr marL="4102323" indent="0">
              <a:buNone/>
              <a:defRPr sz="2000" b="1"/>
            </a:lvl8pPr>
            <a:lvl9pPr marL="4688369" indent="0">
              <a:buNone/>
              <a:defRPr sz="2000" b="1"/>
            </a:lvl9pPr>
          </a:lstStyle>
          <a:p>
            <a:pPr lvl="0"/>
            <a:r>
              <a:rPr lang="en-US" smtClean="0"/>
              <a:t>Click to edit Master text styles</a:t>
            </a:r>
          </a:p>
        </p:txBody>
      </p:sp>
      <p:sp>
        <p:nvSpPr>
          <p:cNvPr id="6" name="Content Placeholder 5"/>
          <p:cNvSpPr>
            <a:spLocks noGrp="1"/>
          </p:cNvSpPr>
          <p:nvPr>
            <p:ph sz="quarter" idx="4"/>
          </p:nvPr>
        </p:nvSpPr>
        <p:spPr>
          <a:xfrm>
            <a:off x="26011337" y="12179958"/>
            <a:ext cx="22635153" cy="22126294"/>
          </a:xfrm>
        </p:spPr>
        <p:txBody>
          <a:bodyPr/>
          <a:lstStyle>
            <a:lvl1pPr>
              <a:defRPr sz="3100"/>
            </a:lvl1pPr>
            <a:lvl2pPr>
              <a:defRPr sz="26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825DDA66-C573-40BB-B7FA-DFC58FDCF004}" type="slidenum">
              <a:rPr lang="en-US"/>
              <a:pPr/>
              <a:t>‹#›</a:t>
            </a:fld>
            <a:endParaRPr lang="en-US"/>
          </a:p>
        </p:txBody>
      </p:sp>
    </p:spTree>
    <p:extLst>
      <p:ext uri="{BB962C8B-B14F-4D97-AF65-F5344CB8AC3E}">
        <p14:creationId xmlns:p14="http://schemas.microsoft.com/office/powerpoint/2010/main" val="3311123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7961B737-A6A6-4C22-92B6-7EBD234B658C}" type="slidenum">
              <a:rPr lang="en-US"/>
              <a:pPr/>
              <a:t>‹#›</a:t>
            </a:fld>
            <a:endParaRPr lang="en-US"/>
          </a:p>
        </p:txBody>
      </p:sp>
    </p:spTree>
    <p:extLst>
      <p:ext uri="{BB962C8B-B14F-4D97-AF65-F5344CB8AC3E}">
        <p14:creationId xmlns:p14="http://schemas.microsoft.com/office/powerpoint/2010/main" val="3270217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DB534E6C-699B-495A-B004-BEECBF08F0E5}" type="slidenum">
              <a:rPr lang="en-US"/>
              <a:pPr/>
              <a:t>‹#›</a:t>
            </a:fld>
            <a:endParaRPr lang="en-US"/>
          </a:p>
        </p:txBody>
      </p:sp>
    </p:spTree>
    <p:extLst>
      <p:ext uri="{BB962C8B-B14F-4D97-AF65-F5344CB8AC3E}">
        <p14:creationId xmlns:p14="http://schemas.microsoft.com/office/powerpoint/2010/main" val="265957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59919" y="1529606"/>
            <a:ext cx="16846550" cy="6506697"/>
          </a:xfrm>
        </p:spPr>
        <p:txBody>
          <a:bodyPr anchor="b"/>
          <a:lstStyle>
            <a:lvl1pPr algn="l">
              <a:defRPr sz="2600" b="1"/>
            </a:lvl1pPr>
          </a:lstStyle>
          <a:p>
            <a:r>
              <a:rPr lang="en-US" smtClean="0"/>
              <a:t>Click to edit Master title style</a:t>
            </a:r>
            <a:endParaRPr lang="en-US"/>
          </a:p>
        </p:txBody>
      </p:sp>
      <p:sp>
        <p:nvSpPr>
          <p:cNvPr id="3" name="Content Placeholder 2"/>
          <p:cNvSpPr>
            <a:spLocks noGrp="1"/>
          </p:cNvSpPr>
          <p:nvPr>
            <p:ph idx="1"/>
          </p:nvPr>
        </p:nvSpPr>
        <p:spPr>
          <a:xfrm>
            <a:off x="20020685" y="1529606"/>
            <a:ext cx="28625800" cy="32776647"/>
          </a:xfrm>
        </p:spPr>
        <p:txBody>
          <a:bodyPr/>
          <a:lstStyle>
            <a:lvl1pPr>
              <a:defRPr sz="4000"/>
            </a:lvl1pPr>
            <a:lvl2pPr>
              <a:defRPr sz="3600"/>
            </a:lvl2pPr>
            <a:lvl3pPr>
              <a:defRPr sz="31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59919" y="8036298"/>
            <a:ext cx="16846550" cy="26269950"/>
          </a:xfrm>
        </p:spPr>
        <p:txBody>
          <a:bodyPr/>
          <a:lstStyle>
            <a:lvl1pPr marL="0" indent="0">
              <a:buNone/>
              <a:defRPr sz="1800"/>
            </a:lvl1pPr>
            <a:lvl2pPr marL="586046" indent="0">
              <a:buNone/>
              <a:defRPr sz="1500"/>
            </a:lvl2pPr>
            <a:lvl3pPr marL="1172092" indent="0">
              <a:buNone/>
              <a:defRPr sz="1300"/>
            </a:lvl3pPr>
            <a:lvl4pPr marL="1758139" indent="0">
              <a:buNone/>
              <a:defRPr sz="1200"/>
            </a:lvl4pPr>
            <a:lvl5pPr marL="2344184" indent="0">
              <a:buNone/>
              <a:defRPr sz="1200"/>
            </a:lvl5pPr>
            <a:lvl6pPr marL="2930230" indent="0">
              <a:buNone/>
              <a:defRPr sz="1200"/>
            </a:lvl6pPr>
            <a:lvl7pPr marL="3516276" indent="0">
              <a:buNone/>
              <a:defRPr sz="1200"/>
            </a:lvl7pPr>
            <a:lvl8pPr marL="4102323" indent="0">
              <a:buNone/>
              <a:defRPr sz="1200"/>
            </a:lvl8pPr>
            <a:lvl9pPr marL="4688369" indent="0">
              <a:buNone/>
              <a:defRPr sz="12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31E78000-F096-4F9D-96F1-BBBE7C816914}" type="slidenum">
              <a:rPr lang="en-US"/>
              <a:pPr/>
              <a:t>‹#›</a:t>
            </a:fld>
            <a:endParaRPr lang="en-US"/>
          </a:p>
        </p:txBody>
      </p:sp>
    </p:spTree>
    <p:extLst>
      <p:ext uri="{BB962C8B-B14F-4D97-AF65-F5344CB8AC3E}">
        <p14:creationId xmlns:p14="http://schemas.microsoft.com/office/powerpoint/2010/main" val="2815362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7621" y="26883754"/>
            <a:ext cx="30723032" cy="3172947"/>
          </a:xfrm>
        </p:spPr>
        <p:txBody>
          <a:bodyPr anchor="b"/>
          <a:lstStyle>
            <a:lvl1pPr algn="l">
              <a:defRPr sz="2600" b="1"/>
            </a:lvl1pPr>
          </a:lstStyle>
          <a:p>
            <a:r>
              <a:rPr lang="en-US" smtClean="0"/>
              <a:t>Click to edit Master title style</a:t>
            </a:r>
            <a:endParaRPr lang="en-US"/>
          </a:p>
        </p:txBody>
      </p:sp>
      <p:sp>
        <p:nvSpPr>
          <p:cNvPr id="3" name="Picture Placeholder 2"/>
          <p:cNvSpPr>
            <a:spLocks noGrp="1"/>
          </p:cNvSpPr>
          <p:nvPr>
            <p:ph type="pic" idx="1"/>
          </p:nvPr>
        </p:nvSpPr>
        <p:spPr>
          <a:xfrm>
            <a:off x="10037621" y="3431801"/>
            <a:ext cx="30723032" cy="23042097"/>
          </a:xfrm>
        </p:spPr>
        <p:txBody>
          <a:bodyPr/>
          <a:lstStyle>
            <a:lvl1pPr marL="0" indent="0">
              <a:buNone/>
              <a:defRPr sz="4000"/>
            </a:lvl1pPr>
            <a:lvl2pPr marL="586046" indent="0">
              <a:buNone/>
              <a:defRPr sz="3600"/>
            </a:lvl2pPr>
            <a:lvl3pPr marL="1172092" indent="0">
              <a:buNone/>
              <a:defRPr sz="3100"/>
            </a:lvl3pPr>
            <a:lvl4pPr marL="1758139" indent="0">
              <a:buNone/>
              <a:defRPr sz="2600"/>
            </a:lvl4pPr>
            <a:lvl5pPr marL="2344184" indent="0">
              <a:buNone/>
              <a:defRPr sz="2600"/>
            </a:lvl5pPr>
            <a:lvl6pPr marL="2930230" indent="0">
              <a:buNone/>
              <a:defRPr sz="2600"/>
            </a:lvl6pPr>
            <a:lvl7pPr marL="3516276" indent="0">
              <a:buNone/>
              <a:defRPr sz="2600"/>
            </a:lvl7pPr>
            <a:lvl8pPr marL="4102323" indent="0">
              <a:buNone/>
              <a:defRPr sz="2600"/>
            </a:lvl8pPr>
            <a:lvl9pPr marL="4688369" indent="0">
              <a:buNone/>
              <a:defRPr sz="2600"/>
            </a:lvl9pPr>
          </a:lstStyle>
          <a:p>
            <a:pPr lvl="0"/>
            <a:endParaRPr lang="en-US" noProof="0"/>
          </a:p>
        </p:txBody>
      </p:sp>
      <p:sp>
        <p:nvSpPr>
          <p:cNvPr id="4" name="Text Placeholder 3"/>
          <p:cNvSpPr>
            <a:spLocks noGrp="1"/>
          </p:cNvSpPr>
          <p:nvPr>
            <p:ph type="body" sz="half" idx="2"/>
          </p:nvPr>
        </p:nvSpPr>
        <p:spPr>
          <a:xfrm>
            <a:off x="10037621" y="30056697"/>
            <a:ext cx="30723032" cy="4508406"/>
          </a:xfrm>
        </p:spPr>
        <p:txBody>
          <a:bodyPr/>
          <a:lstStyle>
            <a:lvl1pPr marL="0" indent="0">
              <a:buNone/>
              <a:defRPr sz="1800"/>
            </a:lvl1pPr>
            <a:lvl2pPr marL="586046" indent="0">
              <a:buNone/>
              <a:defRPr sz="1500"/>
            </a:lvl2pPr>
            <a:lvl3pPr marL="1172092" indent="0">
              <a:buNone/>
              <a:defRPr sz="1300"/>
            </a:lvl3pPr>
            <a:lvl4pPr marL="1758139" indent="0">
              <a:buNone/>
              <a:defRPr sz="1200"/>
            </a:lvl4pPr>
            <a:lvl5pPr marL="2344184" indent="0">
              <a:buNone/>
              <a:defRPr sz="1200"/>
            </a:lvl5pPr>
            <a:lvl6pPr marL="2930230" indent="0">
              <a:buNone/>
              <a:defRPr sz="1200"/>
            </a:lvl6pPr>
            <a:lvl7pPr marL="3516276" indent="0">
              <a:buNone/>
              <a:defRPr sz="1200"/>
            </a:lvl7pPr>
            <a:lvl8pPr marL="4102323" indent="0">
              <a:buNone/>
              <a:defRPr sz="1200"/>
            </a:lvl8pPr>
            <a:lvl9pPr marL="4688369" indent="0">
              <a:buNone/>
              <a:defRPr sz="12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11300E7-4687-4B38-813C-DD9F1354A40C}" type="slidenum">
              <a:rPr lang="en-US"/>
              <a:pPr/>
              <a:t>‹#›</a:t>
            </a:fld>
            <a:endParaRPr lang="en-US"/>
          </a:p>
        </p:txBody>
      </p:sp>
    </p:spTree>
    <p:extLst>
      <p:ext uri="{BB962C8B-B14F-4D97-AF65-F5344CB8AC3E}">
        <p14:creationId xmlns:p14="http://schemas.microsoft.com/office/powerpoint/2010/main" val="3026010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59050" y="1538288"/>
            <a:ext cx="460883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22127" tIns="261070" rIns="522127" bIns="26107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559050" y="8961438"/>
            <a:ext cx="46088300" cy="2534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22127" tIns="261070" rIns="522127" bIns="26107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28" name="Rectangle 4"/>
          <p:cNvSpPr>
            <a:spLocks noGrp="1" noChangeArrowheads="1"/>
          </p:cNvSpPr>
          <p:nvPr>
            <p:ph type="dt" sz="half" idx="2"/>
          </p:nvPr>
        </p:nvSpPr>
        <p:spPr bwMode="auto">
          <a:xfrm>
            <a:off x="2559050" y="34972625"/>
            <a:ext cx="11950700" cy="2667000"/>
          </a:xfrm>
          <a:prstGeom prst="rect">
            <a:avLst/>
          </a:prstGeom>
          <a:noFill/>
          <a:ln w="9525">
            <a:noFill/>
            <a:miter lim="800000"/>
            <a:headEnd/>
            <a:tailEnd/>
          </a:ln>
          <a:effectLst/>
        </p:spPr>
        <p:txBody>
          <a:bodyPr vert="horz" wrap="square" lIns="522127" tIns="261070" rIns="522127" bIns="261070" numCol="1" anchor="t" anchorCtr="0" compatLnSpc="1">
            <a:prstTxWarp prst="textNoShape">
              <a:avLst/>
            </a:prstTxWarp>
          </a:bodyPr>
          <a:lstStyle>
            <a:lvl1pPr>
              <a:defRPr sz="8000">
                <a:latin typeface="Arial" pitchFamily="-1" charset="0"/>
                <a:ea typeface="ＭＳ Ｐゴシック" pitchFamily="-1" charset="-128"/>
                <a:cs typeface="ＭＳ Ｐゴシック" pitchFamily="-1" charset="-128"/>
              </a:defRPr>
            </a:lvl1pPr>
          </a:lstStyle>
          <a:p>
            <a:pPr>
              <a:defRPr/>
            </a:pPr>
            <a:endParaRPr lang="en-US"/>
          </a:p>
        </p:txBody>
      </p:sp>
      <p:sp>
        <p:nvSpPr>
          <p:cNvPr id="26629" name="Rectangle 5"/>
          <p:cNvSpPr>
            <a:spLocks noGrp="1" noChangeArrowheads="1"/>
          </p:cNvSpPr>
          <p:nvPr>
            <p:ph type="ftr" sz="quarter" idx="3"/>
          </p:nvPr>
        </p:nvSpPr>
        <p:spPr bwMode="auto">
          <a:xfrm>
            <a:off x="17494250" y="34972625"/>
            <a:ext cx="16217900" cy="2667000"/>
          </a:xfrm>
          <a:prstGeom prst="rect">
            <a:avLst/>
          </a:prstGeom>
          <a:noFill/>
          <a:ln w="9525">
            <a:noFill/>
            <a:miter lim="800000"/>
            <a:headEnd/>
            <a:tailEnd/>
          </a:ln>
          <a:effectLst/>
        </p:spPr>
        <p:txBody>
          <a:bodyPr vert="horz" wrap="square" lIns="522127" tIns="261070" rIns="522127" bIns="261070" numCol="1" anchor="t" anchorCtr="0" compatLnSpc="1">
            <a:prstTxWarp prst="textNoShape">
              <a:avLst/>
            </a:prstTxWarp>
          </a:bodyPr>
          <a:lstStyle>
            <a:lvl1pPr algn="ctr">
              <a:defRPr sz="8000">
                <a:latin typeface="Arial" pitchFamily="-1" charset="0"/>
                <a:ea typeface="ＭＳ Ｐゴシック" pitchFamily="-1" charset="-128"/>
                <a:cs typeface="ＭＳ Ｐゴシック" pitchFamily="-1" charset="-128"/>
              </a:defRPr>
            </a:lvl1pPr>
          </a:lstStyle>
          <a:p>
            <a:pPr>
              <a:defRPr/>
            </a:pPr>
            <a:endParaRPr lang="en-US"/>
          </a:p>
        </p:txBody>
      </p:sp>
      <p:sp>
        <p:nvSpPr>
          <p:cNvPr id="26630" name="Rectangle 6"/>
          <p:cNvSpPr>
            <a:spLocks noGrp="1" noChangeArrowheads="1"/>
          </p:cNvSpPr>
          <p:nvPr>
            <p:ph type="sldNum" sz="quarter" idx="4"/>
          </p:nvPr>
        </p:nvSpPr>
        <p:spPr bwMode="auto">
          <a:xfrm>
            <a:off x="36696650" y="34972625"/>
            <a:ext cx="11950700" cy="2667000"/>
          </a:xfrm>
          <a:prstGeom prst="rect">
            <a:avLst/>
          </a:prstGeom>
          <a:noFill/>
          <a:ln w="9525">
            <a:noFill/>
            <a:miter lim="800000"/>
            <a:headEnd/>
            <a:tailEnd/>
          </a:ln>
          <a:effectLst/>
        </p:spPr>
        <p:txBody>
          <a:bodyPr vert="horz" wrap="square" lIns="522127" tIns="261070" rIns="522127" bIns="261070" numCol="1" anchor="t" anchorCtr="0" compatLnSpc="1">
            <a:prstTxWarp prst="textNoShape">
              <a:avLst/>
            </a:prstTxWarp>
          </a:bodyPr>
          <a:lstStyle>
            <a:lvl1pPr algn="r">
              <a:defRPr sz="8000"/>
            </a:lvl1pPr>
          </a:lstStyle>
          <a:p>
            <a:fld id="{6FD36C94-48FA-4CC8-959E-D37645543BC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defTabSz="5222875" rtl="0" eaLnBrk="0" fontAlgn="base" hangingPunct="0">
        <a:spcBef>
          <a:spcPct val="0"/>
        </a:spcBef>
        <a:spcAft>
          <a:spcPct val="0"/>
        </a:spcAft>
        <a:defRPr sz="25100">
          <a:solidFill>
            <a:schemeClr val="tx2"/>
          </a:solidFill>
          <a:latin typeface="+mj-lt"/>
          <a:ea typeface="ＭＳ Ｐゴシック" pitchFamily="-65" charset="-128"/>
          <a:cs typeface="ＭＳ Ｐゴシック" pitchFamily="-65" charset="-128"/>
        </a:defRPr>
      </a:lvl1pPr>
      <a:lvl2pPr algn="ctr" defTabSz="5222875" rtl="0" eaLnBrk="0" fontAlgn="base" hangingPunct="0">
        <a:spcBef>
          <a:spcPct val="0"/>
        </a:spcBef>
        <a:spcAft>
          <a:spcPct val="0"/>
        </a:spcAft>
        <a:defRPr sz="25100">
          <a:solidFill>
            <a:schemeClr val="tx2"/>
          </a:solidFill>
          <a:latin typeface="Arial" charset="0"/>
          <a:ea typeface="ＭＳ Ｐゴシック" pitchFamily="-65" charset="-128"/>
          <a:cs typeface="ＭＳ Ｐゴシック" pitchFamily="-65" charset="-128"/>
        </a:defRPr>
      </a:lvl2pPr>
      <a:lvl3pPr algn="ctr" defTabSz="5222875" rtl="0" eaLnBrk="0" fontAlgn="base" hangingPunct="0">
        <a:spcBef>
          <a:spcPct val="0"/>
        </a:spcBef>
        <a:spcAft>
          <a:spcPct val="0"/>
        </a:spcAft>
        <a:defRPr sz="25100">
          <a:solidFill>
            <a:schemeClr val="tx2"/>
          </a:solidFill>
          <a:latin typeface="Arial" charset="0"/>
          <a:ea typeface="ＭＳ Ｐゴシック" pitchFamily="-65" charset="-128"/>
          <a:cs typeface="ＭＳ Ｐゴシック" pitchFamily="-65" charset="-128"/>
        </a:defRPr>
      </a:lvl3pPr>
      <a:lvl4pPr algn="ctr" defTabSz="5222875" rtl="0" eaLnBrk="0" fontAlgn="base" hangingPunct="0">
        <a:spcBef>
          <a:spcPct val="0"/>
        </a:spcBef>
        <a:spcAft>
          <a:spcPct val="0"/>
        </a:spcAft>
        <a:defRPr sz="25100">
          <a:solidFill>
            <a:schemeClr val="tx2"/>
          </a:solidFill>
          <a:latin typeface="Arial" charset="0"/>
          <a:ea typeface="ＭＳ Ｐゴシック" pitchFamily="-65" charset="-128"/>
          <a:cs typeface="ＭＳ Ｐゴシック" pitchFamily="-65" charset="-128"/>
        </a:defRPr>
      </a:lvl4pPr>
      <a:lvl5pPr algn="ctr" defTabSz="5222875" rtl="0" eaLnBrk="0" fontAlgn="base" hangingPunct="0">
        <a:spcBef>
          <a:spcPct val="0"/>
        </a:spcBef>
        <a:spcAft>
          <a:spcPct val="0"/>
        </a:spcAft>
        <a:defRPr sz="25100">
          <a:solidFill>
            <a:schemeClr val="tx2"/>
          </a:solidFill>
          <a:latin typeface="Arial" charset="0"/>
          <a:ea typeface="ＭＳ Ｐゴシック" pitchFamily="-65" charset="-128"/>
          <a:cs typeface="ＭＳ Ｐゴシック" pitchFamily="-65" charset="-128"/>
        </a:defRPr>
      </a:lvl5pPr>
      <a:lvl6pPr marL="586046" algn="ctr" defTabSz="5223543" rtl="0" fontAlgn="base">
        <a:spcBef>
          <a:spcPct val="0"/>
        </a:spcBef>
        <a:spcAft>
          <a:spcPct val="0"/>
        </a:spcAft>
        <a:defRPr sz="25100">
          <a:solidFill>
            <a:schemeClr val="tx2"/>
          </a:solidFill>
          <a:latin typeface="Arial" charset="0"/>
        </a:defRPr>
      </a:lvl6pPr>
      <a:lvl7pPr marL="1172092" algn="ctr" defTabSz="5223543" rtl="0" fontAlgn="base">
        <a:spcBef>
          <a:spcPct val="0"/>
        </a:spcBef>
        <a:spcAft>
          <a:spcPct val="0"/>
        </a:spcAft>
        <a:defRPr sz="25100">
          <a:solidFill>
            <a:schemeClr val="tx2"/>
          </a:solidFill>
          <a:latin typeface="Arial" charset="0"/>
        </a:defRPr>
      </a:lvl7pPr>
      <a:lvl8pPr marL="1758139" algn="ctr" defTabSz="5223543" rtl="0" fontAlgn="base">
        <a:spcBef>
          <a:spcPct val="0"/>
        </a:spcBef>
        <a:spcAft>
          <a:spcPct val="0"/>
        </a:spcAft>
        <a:defRPr sz="25100">
          <a:solidFill>
            <a:schemeClr val="tx2"/>
          </a:solidFill>
          <a:latin typeface="Arial" charset="0"/>
        </a:defRPr>
      </a:lvl8pPr>
      <a:lvl9pPr marL="2344184" algn="ctr" defTabSz="5223543" rtl="0" fontAlgn="base">
        <a:spcBef>
          <a:spcPct val="0"/>
        </a:spcBef>
        <a:spcAft>
          <a:spcPct val="0"/>
        </a:spcAft>
        <a:defRPr sz="25100">
          <a:solidFill>
            <a:schemeClr val="tx2"/>
          </a:solidFill>
          <a:latin typeface="Arial" charset="0"/>
        </a:defRPr>
      </a:lvl9pPr>
    </p:titleStyle>
    <p:bodyStyle>
      <a:lvl1pPr marL="1957388" indent="-1957388" algn="l" defTabSz="5222875" rtl="0" eaLnBrk="0" fontAlgn="base" hangingPunct="0">
        <a:spcBef>
          <a:spcPct val="20000"/>
        </a:spcBef>
        <a:spcAft>
          <a:spcPct val="0"/>
        </a:spcAft>
        <a:buChar char="•"/>
        <a:defRPr sz="18300">
          <a:solidFill>
            <a:schemeClr val="tx1"/>
          </a:solidFill>
          <a:latin typeface="+mn-lt"/>
          <a:ea typeface="ＭＳ Ｐゴシック" pitchFamily="-65" charset="-128"/>
          <a:cs typeface="ＭＳ Ｐゴシック" pitchFamily="-65" charset="-128"/>
        </a:defRPr>
      </a:lvl1pPr>
      <a:lvl2pPr marL="4243388" indent="-1630363" algn="l" defTabSz="5222875" rtl="0" eaLnBrk="0" fontAlgn="base" hangingPunct="0">
        <a:spcBef>
          <a:spcPct val="20000"/>
        </a:spcBef>
        <a:spcAft>
          <a:spcPct val="0"/>
        </a:spcAft>
        <a:buChar char="–"/>
        <a:defRPr sz="16100">
          <a:solidFill>
            <a:schemeClr val="tx1"/>
          </a:solidFill>
          <a:latin typeface="+mn-lt"/>
          <a:ea typeface="ＭＳ Ｐゴシック" charset="-128"/>
        </a:defRPr>
      </a:lvl2pPr>
      <a:lvl3pPr marL="6527800" indent="-1304925" algn="l" defTabSz="5222875" rtl="0" eaLnBrk="0" fontAlgn="base" hangingPunct="0">
        <a:spcBef>
          <a:spcPct val="20000"/>
        </a:spcBef>
        <a:spcAft>
          <a:spcPct val="0"/>
        </a:spcAft>
        <a:buChar char="•"/>
        <a:defRPr sz="13700">
          <a:solidFill>
            <a:schemeClr val="tx1"/>
          </a:solidFill>
          <a:latin typeface="+mn-lt"/>
          <a:ea typeface="ＭＳ Ｐゴシック" charset="-128"/>
        </a:defRPr>
      </a:lvl3pPr>
      <a:lvl4pPr marL="9142413" indent="-1304925" algn="l" defTabSz="5222875" rtl="0" eaLnBrk="0" fontAlgn="base" hangingPunct="0">
        <a:spcBef>
          <a:spcPct val="20000"/>
        </a:spcBef>
        <a:spcAft>
          <a:spcPct val="0"/>
        </a:spcAft>
        <a:buChar char="–"/>
        <a:defRPr sz="11400">
          <a:solidFill>
            <a:schemeClr val="tx1"/>
          </a:solidFill>
          <a:latin typeface="+mn-lt"/>
          <a:ea typeface="ＭＳ Ｐゴシック" charset="-128"/>
        </a:defRPr>
      </a:lvl4pPr>
      <a:lvl5pPr marL="11752263" indent="-1303338" algn="l" defTabSz="5222875" rtl="0" eaLnBrk="0" fontAlgn="base" hangingPunct="0">
        <a:spcBef>
          <a:spcPct val="20000"/>
        </a:spcBef>
        <a:spcAft>
          <a:spcPct val="0"/>
        </a:spcAft>
        <a:buChar char="»"/>
        <a:defRPr sz="11400">
          <a:solidFill>
            <a:schemeClr val="tx1"/>
          </a:solidFill>
          <a:latin typeface="+mn-lt"/>
          <a:ea typeface="ＭＳ Ｐゴシック" charset="-128"/>
        </a:defRPr>
      </a:lvl5pPr>
      <a:lvl6pPr marL="12339528" indent="-1304361" algn="l" defTabSz="5223543" rtl="0" fontAlgn="base">
        <a:spcBef>
          <a:spcPct val="20000"/>
        </a:spcBef>
        <a:spcAft>
          <a:spcPct val="0"/>
        </a:spcAft>
        <a:buChar char="»"/>
        <a:defRPr sz="11400">
          <a:solidFill>
            <a:schemeClr val="tx1"/>
          </a:solidFill>
          <a:latin typeface="+mn-lt"/>
          <a:ea typeface="ＭＳ Ｐゴシック" charset="-128"/>
        </a:defRPr>
      </a:lvl6pPr>
      <a:lvl7pPr marL="12925573" indent="-1304361" algn="l" defTabSz="5223543" rtl="0" fontAlgn="base">
        <a:spcBef>
          <a:spcPct val="20000"/>
        </a:spcBef>
        <a:spcAft>
          <a:spcPct val="0"/>
        </a:spcAft>
        <a:buChar char="»"/>
        <a:defRPr sz="11400">
          <a:solidFill>
            <a:schemeClr val="tx1"/>
          </a:solidFill>
          <a:latin typeface="+mn-lt"/>
          <a:ea typeface="ＭＳ Ｐゴシック" charset="-128"/>
        </a:defRPr>
      </a:lvl7pPr>
      <a:lvl8pPr marL="13511619" indent="-1304361" algn="l" defTabSz="5223543" rtl="0" fontAlgn="base">
        <a:spcBef>
          <a:spcPct val="20000"/>
        </a:spcBef>
        <a:spcAft>
          <a:spcPct val="0"/>
        </a:spcAft>
        <a:buChar char="»"/>
        <a:defRPr sz="11400">
          <a:solidFill>
            <a:schemeClr val="tx1"/>
          </a:solidFill>
          <a:latin typeface="+mn-lt"/>
          <a:ea typeface="ＭＳ Ｐゴシック" charset="-128"/>
        </a:defRPr>
      </a:lvl8pPr>
      <a:lvl9pPr marL="14097666" indent="-1304361" algn="l" defTabSz="5223543" rtl="0" fontAlgn="base">
        <a:spcBef>
          <a:spcPct val="20000"/>
        </a:spcBef>
        <a:spcAft>
          <a:spcPct val="0"/>
        </a:spcAft>
        <a:buChar char="»"/>
        <a:defRPr sz="11400">
          <a:solidFill>
            <a:schemeClr val="tx1"/>
          </a:solidFill>
          <a:latin typeface="+mn-lt"/>
          <a:ea typeface="ＭＳ Ｐゴシック" charset="-128"/>
        </a:defRPr>
      </a:lvl9pPr>
    </p:bodyStyle>
    <p:otherStyle>
      <a:defPPr>
        <a:defRPr lang="en-US"/>
      </a:defPPr>
      <a:lvl1pPr marL="0" algn="l" defTabSz="586046" rtl="0" eaLnBrk="1" latinLnBrk="0" hangingPunct="1">
        <a:defRPr sz="2300" kern="1200">
          <a:solidFill>
            <a:schemeClr val="tx1"/>
          </a:solidFill>
          <a:latin typeface="+mn-lt"/>
          <a:ea typeface="+mn-ea"/>
          <a:cs typeface="+mn-cs"/>
        </a:defRPr>
      </a:lvl1pPr>
      <a:lvl2pPr marL="586046" algn="l" defTabSz="586046" rtl="0" eaLnBrk="1" latinLnBrk="0" hangingPunct="1">
        <a:defRPr sz="2300" kern="1200">
          <a:solidFill>
            <a:schemeClr val="tx1"/>
          </a:solidFill>
          <a:latin typeface="+mn-lt"/>
          <a:ea typeface="+mn-ea"/>
          <a:cs typeface="+mn-cs"/>
        </a:defRPr>
      </a:lvl2pPr>
      <a:lvl3pPr marL="1172092" algn="l" defTabSz="586046" rtl="0" eaLnBrk="1" latinLnBrk="0" hangingPunct="1">
        <a:defRPr sz="2300" kern="1200">
          <a:solidFill>
            <a:schemeClr val="tx1"/>
          </a:solidFill>
          <a:latin typeface="+mn-lt"/>
          <a:ea typeface="+mn-ea"/>
          <a:cs typeface="+mn-cs"/>
        </a:defRPr>
      </a:lvl3pPr>
      <a:lvl4pPr marL="1758139" algn="l" defTabSz="586046" rtl="0" eaLnBrk="1" latinLnBrk="0" hangingPunct="1">
        <a:defRPr sz="2300" kern="1200">
          <a:solidFill>
            <a:schemeClr val="tx1"/>
          </a:solidFill>
          <a:latin typeface="+mn-lt"/>
          <a:ea typeface="+mn-ea"/>
          <a:cs typeface="+mn-cs"/>
        </a:defRPr>
      </a:lvl4pPr>
      <a:lvl5pPr marL="2344184" algn="l" defTabSz="586046" rtl="0" eaLnBrk="1" latinLnBrk="0" hangingPunct="1">
        <a:defRPr sz="2300" kern="1200">
          <a:solidFill>
            <a:schemeClr val="tx1"/>
          </a:solidFill>
          <a:latin typeface="+mn-lt"/>
          <a:ea typeface="+mn-ea"/>
          <a:cs typeface="+mn-cs"/>
        </a:defRPr>
      </a:lvl5pPr>
      <a:lvl6pPr marL="2930230" algn="l" defTabSz="586046" rtl="0" eaLnBrk="1" latinLnBrk="0" hangingPunct="1">
        <a:defRPr sz="2300" kern="1200">
          <a:solidFill>
            <a:schemeClr val="tx1"/>
          </a:solidFill>
          <a:latin typeface="+mn-lt"/>
          <a:ea typeface="+mn-ea"/>
          <a:cs typeface="+mn-cs"/>
        </a:defRPr>
      </a:lvl6pPr>
      <a:lvl7pPr marL="3516276" algn="l" defTabSz="586046" rtl="0" eaLnBrk="1" latinLnBrk="0" hangingPunct="1">
        <a:defRPr sz="2300" kern="1200">
          <a:solidFill>
            <a:schemeClr val="tx1"/>
          </a:solidFill>
          <a:latin typeface="+mn-lt"/>
          <a:ea typeface="+mn-ea"/>
          <a:cs typeface="+mn-cs"/>
        </a:defRPr>
      </a:lvl7pPr>
      <a:lvl8pPr marL="4102323" algn="l" defTabSz="586046" rtl="0" eaLnBrk="1" latinLnBrk="0" hangingPunct="1">
        <a:defRPr sz="2300" kern="1200">
          <a:solidFill>
            <a:schemeClr val="tx1"/>
          </a:solidFill>
          <a:latin typeface="+mn-lt"/>
          <a:ea typeface="+mn-ea"/>
          <a:cs typeface="+mn-cs"/>
        </a:defRPr>
      </a:lvl8pPr>
      <a:lvl9pPr marL="4688369" algn="l" defTabSz="586046" rtl="0" eaLnBrk="1" latinLnBrk="0" hangingPunct="1">
        <a:defRPr sz="2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chart" Target="../charts/chart1.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42"/>
          <p:cNvSpPr txBox="1">
            <a:spLocks noChangeArrowheads="1"/>
          </p:cNvSpPr>
          <p:nvPr/>
        </p:nvSpPr>
        <p:spPr bwMode="auto">
          <a:xfrm>
            <a:off x="11093450" y="1287463"/>
            <a:ext cx="20288250"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774" tIns="54391" rIns="108774" bIns="54391">
            <a:spAutoFit/>
          </a:bodyPr>
          <a:lstStyle>
            <a:lvl1pPr eaLnBrk="0" hangingPunct="0">
              <a:defRPr sz="29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900">
                <a:solidFill>
                  <a:schemeClr val="tx1"/>
                </a:solidFill>
                <a:latin typeface="Arial" panose="020B0604020202020204" pitchFamily="34" charset="0"/>
                <a:ea typeface="ＭＳ Ｐゴシック" panose="020B0600070205080204" pitchFamily="34" charset="-128"/>
              </a:defRPr>
            </a:lvl2pPr>
            <a:lvl3pPr eaLnBrk="0" hangingPunct="0">
              <a:defRPr sz="2900">
                <a:solidFill>
                  <a:schemeClr val="tx1"/>
                </a:solidFill>
                <a:latin typeface="Arial" panose="020B0604020202020204" pitchFamily="34" charset="0"/>
                <a:ea typeface="ＭＳ Ｐゴシック" panose="020B0600070205080204" pitchFamily="34" charset="-128"/>
              </a:defRPr>
            </a:lvl3pPr>
            <a:lvl4pPr eaLnBrk="0" hangingPunct="0">
              <a:defRPr sz="2900">
                <a:solidFill>
                  <a:schemeClr val="tx1"/>
                </a:solidFill>
                <a:latin typeface="Arial" panose="020B0604020202020204" pitchFamily="34" charset="0"/>
                <a:ea typeface="ＭＳ Ｐゴシック" panose="020B0600070205080204" pitchFamily="34" charset="-128"/>
              </a:defRPr>
            </a:lvl4pPr>
            <a:lvl5pPr eaLnBrk="0" hangingPunct="0">
              <a:defRPr sz="29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atin typeface="Times New Roman" panose="02020603050405020304" pitchFamily="18" charset="0"/>
            </a:endParaRPr>
          </a:p>
        </p:txBody>
      </p:sp>
      <p:sp>
        <p:nvSpPr>
          <p:cNvPr id="14340" name="Text Box 43"/>
          <p:cNvSpPr txBox="1">
            <a:spLocks noChangeArrowheads="1"/>
          </p:cNvSpPr>
          <p:nvPr/>
        </p:nvSpPr>
        <p:spPr bwMode="auto">
          <a:xfrm>
            <a:off x="10668000" y="1381125"/>
            <a:ext cx="31115000" cy="6711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774" tIns="54391" rIns="108774" bIns="54391">
            <a:spAutoFit/>
          </a:bodyPr>
          <a:lstStyle>
            <a:lvl1pPr eaLnBrk="0" hangingPunct="0">
              <a:defRPr sz="29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900">
                <a:solidFill>
                  <a:schemeClr val="tx1"/>
                </a:solidFill>
                <a:latin typeface="Arial" panose="020B0604020202020204" pitchFamily="34" charset="0"/>
                <a:ea typeface="ＭＳ Ｐゴシック" panose="020B0600070205080204" pitchFamily="34" charset="-128"/>
              </a:defRPr>
            </a:lvl2pPr>
            <a:lvl3pPr eaLnBrk="0" hangingPunct="0">
              <a:defRPr sz="2900">
                <a:solidFill>
                  <a:schemeClr val="tx1"/>
                </a:solidFill>
                <a:latin typeface="Arial" panose="020B0604020202020204" pitchFamily="34" charset="0"/>
                <a:ea typeface="ＭＳ Ｐゴシック" panose="020B0600070205080204" pitchFamily="34" charset="-128"/>
              </a:defRPr>
            </a:lvl3pPr>
            <a:lvl4pPr eaLnBrk="0" hangingPunct="0">
              <a:defRPr sz="2900">
                <a:solidFill>
                  <a:schemeClr val="tx1"/>
                </a:solidFill>
                <a:latin typeface="Arial" panose="020B0604020202020204" pitchFamily="34" charset="0"/>
                <a:ea typeface="ＭＳ Ｐゴシック" panose="020B0600070205080204" pitchFamily="34" charset="-128"/>
              </a:defRPr>
            </a:lvl4pPr>
            <a:lvl5pPr eaLnBrk="0" hangingPunct="0">
              <a:defRPr sz="29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sz="12900" b="1" dirty="0" smtClean="0">
                <a:solidFill>
                  <a:srgbClr val="000000"/>
                </a:solidFill>
                <a:latin typeface="Times New Roman" panose="02020603050405020304" pitchFamily="18" charset="0"/>
              </a:rPr>
              <a:t>Invasion Factors in Northern Wisconsin Lakes</a:t>
            </a:r>
            <a:endParaRPr lang="en-US" sz="12900" b="1" dirty="0">
              <a:solidFill>
                <a:srgbClr val="000000"/>
              </a:solidFill>
              <a:latin typeface="Times New Roman" panose="02020603050405020304" pitchFamily="18" charset="0"/>
            </a:endParaRPr>
          </a:p>
          <a:p>
            <a:pPr algn="ctr" eaLnBrk="1" hangingPunct="1"/>
            <a:r>
              <a:rPr lang="en-US" sz="5700" b="1" dirty="0" smtClean="0">
                <a:solidFill>
                  <a:srgbClr val="000000"/>
                </a:solidFill>
                <a:latin typeface="Times New Roman" panose="02020603050405020304" pitchFamily="18" charset="0"/>
              </a:rPr>
              <a:t>Katrina Punzel</a:t>
            </a:r>
            <a:endParaRPr lang="en-US" sz="5700" b="1" dirty="0">
              <a:solidFill>
                <a:srgbClr val="000000"/>
              </a:solidFill>
              <a:latin typeface="Times New Roman" panose="02020603050405020304" pitchFamily="18" charset="0"/>
            </a:endParaRPr>
          </a:p>
          <a:p>
            <a:pPr algn="ctr" eaLnBrk="1" hangingPunct="1"/>
            <a:r>
              <a:rPr lang="en-US" sz="5700" b="1" i="1" dirty="0" smtClean="0">
                <a:solidFill>
                  <a:srgbClr val="000000"/>
                </a:solidFill>
                <a:latin typeface="Times New Roman" panose="02020603050405020304" pitchFamily="18" charset="0"/>
              </a:rPr>
              <a:t>Departments </a:t>
            </a:r>
            <a:r>
              <a:rPr lang="en-US" sz="5700" b="1" i="1" dirty="0">
                <a:solidFill>
                  <a:srgbClr val="000000"/>
                </a:solidFill>
                <a:latin typeface="Times New Roman" panose="02020603050405020304" pitchFamily="18" charset="0"/>
              </a:rPr>
              <a:t>of </a:t>
            </a:r>
            <a:r>
              <a:rPr lang="en-US" sz="5700" b="1" i="1" dirty="0" smtClean="0">
                <a:solidFill>
                  <a:srgbClr val="000000"/>
                </a:solidFill>
                <a:latin typeface="Times New Roman" panose="02020603050405020304" pitchFamily="18" charset="0"/>
              </a:rPr>
              <a:t>Biology and Environmental Science, </a:t>
            </a:r>
            <a:r>
              <a:rPr lang="en-US" sz="5700" b="1" i="1" dirty="0">
                <a:solidFill>
                  <a:srgbClr val="000000"/>
                </a:solidFill>
                <a:latin typeface="Times New Roman" panose="02020603050405020304" pitchFamily="18" charset="0"/>
              </a:rPr>
              <a:t>Carthage College</a:t>
            </a:r>
          </a:p>
          <a:p>
            <a:pPr algn="ctr" eaLnBrk="1" hangingPunct="1"/>
            <a:r>
              <a:rPr lang="en-US" sz="5700" b="1" i="1" dirty="0">
                <a:solidFill>
                  <a:srgbClr val="000000"/>
                </a:solidFill>
                <a:latin typeface="Times New Roman" panose="02020603050405020304" pitchFamily="18" charset="0"/>
              </a:rPr>
              <a:t>Celebration of Scholars 2013: Exposition of Student and Faculty Research, Scholarship and Creativity</a:t>
            </a:r>
          </a:p>
        </p:txBody>
      </p:sp>
      <p:sp>
        <p:nvSpPr>
          <p:cNvPr id="14341" name="Text Box 44"/>
          <p:cNvSpPr txBox="1">
            <a:spLocks noChangeArrowheads="1"/>
          </p:cNvSpPr>
          <p:nvPr/>
        </p:nvSpPr>
        <p:spPr bwMode="auto">
          <a:xfrm>
            <a:off x="1090467" y="18516600"/>
            <a:ext cx="22217063" cy="12236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774" tIns="54391" rIns="108774" bIns="54391">
            <a:spAutoFit/>
          </a:bodyPr>
          <a:lstStyle>
            <a:lvl1pPr eaLnBrk="0" hangingPunct="0">
              <a:defRPr sz="29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900">
                <a:solidFill>
                  <a:schemeClr val="tx1"/>
                </a:solidFill>
                <a:latin typeface="Arial" panose="020B0604020202020204" pitchFamily="34" charset="0"/>
                <a:ea typeface="ＭＳ Ｐゴシック" panose="020B0600070205080204" pitchFamily="34" charset="-128"/>
              </a:defRPr>
            </a:lvl2pPr>
            <a:lvl3pPr eaLnBrk="0" hangingPunct="0">
              <a:defRPr sz="2900">
                <a:solidFill>
                  <a:schemeClr val="tx1"/>
                </a:solidFill>
                <a:latin typeface="Arial" panose="020B0604020202020204" pitchFamily="34" charset="0"/>
                <a:ea typeface="ＭＳ Ｐゴシック" panose="020B0600070205080204" pitchFamily="34" charset="-128"/>
              </a:defRPr>
            </a:lvl3pPr>
            <a:lvl4pPr eaLnBrk="0" hangingPunct="0">
              <a:defRPr sz="2900">
                <a:solidFill>
                  <a:schemeClr val="tx1"/>
                </a:solidFill>
                <a:latin typeface="Arial" panose="020B0604020202020204" pitchFamily="34" charset="0"/>
                <a:ea typeface="ＭＳ Ｐゴシック" panose="020B0600070205080204" pitchFamily="34" charset="-128"/>
              </a:defRPr>
            </a:lvl4pPr>
            <a:lvl5pPr eaLnBrk="0" hangingPunct="0">
              <a:defRPr sz="29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9pPr>
          </a:lstStyle>
          <a:p>
            <a:pPr algn="just" eaLnBrk="1" hangingPunct="1"/>
            <a:r>
              <a:rPr lang="en-US" sz="6800" b="1" dirty="0">
                <a:latin typeface="Bookman Old Style" panose="02050604050505020204" pitchFamily="18" charset="0"/>
              </a:rPr>
              <a:t>Introduction</a:t>
            </a:r>
          </a:p>
          <a:p>
            <a:pPr lvl="0"/>
            <a:r>
              <a:rPr lang="en-US" sz="3200" dirty="0" smtClean="0">
                <a:latin typeface="Bookman Old Style" panose="02050604050505020204" pitchFamily="18" charset="0"/>
              </a:rPr>
              <a:t>	Invasive </a:t>
            </a:r>
            <a:r>
              <a:rPr lang="en-US" sz="3200" dirty="0">
                <a:latin typeface="Bookman Old Style" panose="02050604050505020204" pitchFamily="18" charset="0"/>
              </a:rPr>
              <a:t>macrophytes are a main factor in the deterioration of aquatic systems </a:t>
            </a:r>
            <a:r>
              <a:rPr lang="en-US" sz="2800" dirty="0">
                <a:latin typeface="Bookman Old Style" panose="02050604050505020204" pitchFamily="18" charset="0"/>
              </a:rPr>
              <a:t>(</a:t>
            </a:r>
            <a:r>
              <a:rPr lang="en-US" sz="2800" dirty="0" err="1">
                <a:latin typeface="Bookman Old Style" panose="02050604050505020204" pitchFamily="18" charset="0"/>
              </a:rPr>
              <a:t>Kovalenko</a:t>
            </a:r>
            <a:r>
              <a:rPr lang="en-US" sz="2800" dirty="0">
                <a:latin typeface="Bookman Old Style" panose="02050604050505020204" pitchFamily="18" charset="0"/>
              </a:rPr>
              <a:t> et al. 2010</a:t>
            </a:r>
            <a:r>
              <a:rPr lang="en-US" sz="2800" dirty="0" smtClean="0">
                <a:latin typeface="Bookman Old Style" panose="02050604050505020204" pitchFamily="18" charset="0"/>
              </a:rPr>
              <a:t>)</a:t>
            </a:r>
            <a:r>
              <a:rPr lang="en-US" sz="3200" dirty="0" smtClean="0">
                <a:latin typeface="Bookman Old Style" panose="02050604050505020204" pitchFamily="18" charset="0"/>
              </a:rPr>
              <a:t>.To </a:t>
            </a:r>
            <a:r>
              <a:rPr lang="en-US" sz="3200" dirty="0">
                <a:latin typeface="Bookman Old Style" panose="02050604050505020204" pitchFamily="18" charset="0"/>
              </a:rPr>
              <a:t>be successful, invasives must establish a new population and become dominant </a:t>
            </a:r>
            <a:r>
              <a:rPr lang="en-US" sz="2800" dirty="0">
                <a:latin typeface="Bookman Old Style" panose="02050604050505020204" pitchFamily="18" charset="0"/>
              </a:rPr>
              <a:t>(Warren et al. 2011)</a:t>
            </a:r>
            <a:r>
              <a:rPr lang="en-US" sz="3200" dirty="0">
                <a:latin typeface="Bookman Old Style" panose="02050604050505020204" pitchFamily="18" charset="0"/>
              </a:rPr>
              <a:t>. </a:t>
            </a:r>
            <a:r>
              <a:rPr lang="en-US" sz="3200" dirty="0" smtClean="0">
                <a:latin typeface="Bookman Old Style" panose="02050604050505020204" pitchFamily="18" charset="0"/>
              </a:rPr>
              <a:t>Lakes </a:t>
            </a:r>
            <a:r>
              <a:rPr lang="en-US" sz="3200" dirty="0">
                <a:latin typeface="Bookman Old Style" panose="02050604050505020204" pitchFamily="18" charset="0"/>
              </a:rPr>
              <a:t>are susceptible to invasion through recreational activity, usually through </a:t>
            </a:r>
            <a:r>
              <a:rPr lang="en-US" sz="3200" dirty="0" err="1">
                <a:latin typeface="Bookman Old Style" panose="02050604050505020204" pitchFamily="18" charset="0"/>
              </a:rPr>
              <a:t>turion</a:t>
            </a:r>
            <a:r>
              <a:rPr lang="en-US" sz="3200" dirty="0">
                <a:latin typeface="Bookman Old Style" panose="02050604050505020204" pitchFamily="18" charset="0"/>
              </a:rPr>
              <a:t> transport </a:t>
            </a:r>
            <a:r>
              <a:rPr lang="en-US" sz="2800" dirty="0">
                <a:latin typeface="Bookman Old Style" panose="02050604050505020204" pitchFamily="18" charset="0"/>
              </a:rPr>
              <a:t>(Wisconsin Department of Natural Resources 2012b). </a:t>
            </a:r>
            <a:r>
              <a:rPr lang="en-US" sz="3200" dirty="0" smtClean="0">
                <a:latin typeface="Bookman Old Style" panose="02050604050505020204" pitchFamily="18" charset="0"/>
              </a:rPr>
              <a:t>Control </a:t>
            </a:r>
            <a:r>
              <a:rPr lang="en-US" sz="3200" dirty="0">
                <a:latin typeface="Bookman Old Style" panose="02050604050505020204" pitchFamily="18" charset="0"/>
              </a:rPr>
              <a:t>of IMs is necessary to prevent future invasions, restore native macrophytes, and improve recreation. </a:t>
            </a:r>
            <a:r>
              <a:rPr lang="en-US" sz="3200" dirty="0" smtClean="0">
                <a:latin typeface="Bookman Old Style" panose="02050604050505020204" pitchFamily="18" charset="0"/>
              </a:rPr>
              <a:t>In </a:t>
            </a:r>
            <a:r>
              <a:rPr lang="en-US" sz="3200" dirty="0">
                <a:latin typeface="Bookman Old Style" panose="02050604050505020204" pitchFamily="18" charset="0"/>
              </a:rPr>
              <a:t>Wisconsin, invasive species are monitored by </a:t>
            </a:r>
            <a:r>
              <a:rPr lang="en-US" sz="3200" dirty="0" smtClean="0">
                <a:latin typeface="Bookman Old Style" panose="02050604050505020204" pitchFamily="18" charset="0"/>
              </a:rPr>
              <a:t>organizations: the </a:t>
            </a:r>
            <a:r>
              <a:rPr lang="en-US" sz="3200" dirty="0">
                <a:latin typeface="Bookman Old Style" panose="02050604050505020204" pitchFamily="18" charset="0"/>
              </a:rPr>
              <a:t>Wisconsin Department of Natural Resources (WDNR), the Great Lakes Restoration Initiative (GLRI), and </a:t>
            </a:r>
            <a:r>
              <a:rPr lang="en-US" sz="3200" dirty="0" smtClean="0">
                <a:latin typeface="Bookman Old Style" panose="02050604050505020204" pitchFamily="18" charset="0"/>
              </a:rPr>
              <a:t>others</a:t>
            </a:r>
            <a:r>
              <a:rPr lang="en-US" sz="3200" dirty="0">
                <a:latin typeface="Bookman Old Style" panose="02050604050505020204" pitchFamily="18" charset="0"/>
              </a:rPr>
              <a:t>. </a:t>
            </a:r>
            <a:r>
              <a:rPr lang="en-US" sz="3200" dirty="0" smtClean="0">
                <a:latin typeface="Bookman Old Style" panose="02050604050505020204" pitchFamily="18" charset="0"/>
              </a:rPr>
              <a:t>Current methods rely on responsive rather than predictive, preventative action </a:t>
            </a:r>
            <a:r>
              <a:rPr lang="en-US" sz="2800" dirty="0" smtClean="0">
                <a:latin typeface="Bookman Old Style" panose="02050604050505020204" pitchFamily="18" charset="0"/>
              </a:rPr>
              <a:t>(</a:t>
            </a:r>
            <a:r>
              <a:rPr lang="en-US" sz="2800" dirty="0">
                <a:latin typeface="Bookman Old Style" panose="02050604050505020204" pitchFamily="18" charset="0"/>
              </a:rPr>
              <a:t>Wisconsin Department of Natural Resources 2012b)</a:t>
            </a:r>
            <a:r>
              <a:rPr lang="en-US" sz="3200" dirty="0">
                <a:latin typeface="Bookman Old Style" panose="02050604050505020204" pitchFamily="18" charset="0"/>
              </a:rPr>
              <a:t>. Some partners of the WDNR </a:t>
            </a:r>
            <a:r>
              <a:rPr lang="en-US" sz="3200" dirty="0" smtClean="0">
                <a:latin typeface="Bookman Old Style" panose="02050604050505020204" pitchFamily="18" charset="0"/>
              </a:rPr>
              <a:t>have </a:t>
            </a:r>
            <a:r>
              <a:rPr lang="en-US" sz="3200" dirty="0">
                <a:latin typeface="Bookman Old Style" panose="02050604050505020204" pitchFamily="18" charset="0"/>
              </a:rPr>
              <a:t>predictive measures, but these predictions </a:t>
            </a:r>
            <a:r>
              <a:rPr lang="en-US" sz="3200" dirty="0" smtClean="0">
                <a:latin typeface="Bookman Old Style" panose="02050604050505020204" pitchFamily="18" charset="0"/>
              </a:rPr>
              <a:t>are often ineffective </a:t>
            </a:r>
            <a:r>
              <a:rPr lang="en-US" sz="2800" dirty="0">
                <a:latin typeface="Bookman Old Style" panose="02050604050505020204" pitchFamily="18" charset="0"/>
              </a:rPr>
              <a:t>(Great Lakes Restoration Initiative 2012). </a:t>
            </a:r>
          </a:p>
          <a:p>
            <a:pPr lvl="0"/>
            <a:r>
              <a:rPr lang="en-US" sz="3200" dirty="0" smtClean="0">
                <a:latin typeface="Bookman Old Style" panose="02050604050505020204" pitchFamily="18" charset="0"/>
              </a:rPr>
              <a:t>	There </a:t>
            </a:r>
            <a:r>
              <a:rPr lang="en-US" sz="3200" dirty="0">
                <a:latin typeface="Bookman Old Style" panose="02050604050505020204" pitchFamily="18" charset="0"/>
              </a:rPr>
              <a:t>are two dominant </a:t>
            </a:r>
            <a:r>
              <a:rPr lang="en-US" sz="3200" dirty="0" smtClean="0">
                <a:latin typeface="Bookman Old Style" panose="02050604050505020204" pitchFamily="18" charset="0"/>
              </a:rPr>
              <a:t>models </a:t>
            </a:r>
            <a:r>
              <a:rPr lang="en-US" sz="3200" dirty="0">
                <a:latin typeface="Bookman Old Style" panose="02050604050505020204" pitchFamily="18" charset="0"/>
              </a:rPr>
              <a:t>of invasion: the fluctuating resources model </a:t>
            </a:r>
            <a:r>
              <a:rPr lang="en-US" sz="2800" dirty="0" smtClean="0">
                <a:latin typeface="Bookman Old Style" panose="02050604050505020204" pitchFamily="18" charset="0"/>
              </a:rPr>
              <a:t>(FRM, Davis </a:t>
            </a:r>
            <a:r>
              <a:rPr lang="en-US" sz="2800" dirty="0">
                <a:latin typeface="Bookman Old Style" panose="02050604050505020204" pitchFamily="18" charset="0"/>
              </a:rPr>
              <a:t>et al. 2000) </a:t>
            </a:r>
            <a:r>
              <a:rPr lang="en-US" sz="3200" dirty="0">
                <a:latin typeface="Bookman Old Style" panose="02050604050505020204" pitchFamily="18" charset="0"/>
              </a:rPr>
              <a:t>and the invasional meltdown model </a:t>
            </a:r>
            <a:r>
              <a:rPr lang="en-US" sz="2800" dirty="0" smtClean="0">
                <a:latin typeface="Bookman Old Style" panose="02050604050505020204" pitchFamily="18" charset="0"/>
              </a:rPr>
              <a:t>(IMM, </a:t>
            </a:r>
            <a:r>
              <a:rPr lang="en-US" sz="2800" dirty="0" err="1" smtClean="0">
                <a:latin typeface="Bookman Old Style" panose="02050604050505020204" pitchFamily="18" charset="0"/>
              </a:rPr>
              <a:t>Ricciardi</a:t>
            </a:r>
            <a:r>
              <a:rPr lang="en-US" sz="2800" dirty="0" smtClean="0">
                <a:latin typeface="Bookman Old Style" panose="02050604050505020204" pitchFamily="18" charset="0"/>
              </a:rPr>
              <a:t> </a:t>
            </a:r>
            <a:r>
              <a:rPr lang="en-US" sz="2800" dirty="0">
                <a:latin typeface="Bookman Old Style" panose="02050604050505020204" pitchFamily="18" charset="0"/>
              </a:rPr>
              <a:t>2001</a:t>
            </a:r>
            <a:r>
              <a:rPr lang="en-US" sz="2800" dirty="0" smtClean="0">
                <a:latin typeface="Bookman Old Style" panose="02050604050505020204" pitchFamily="18" charset="0"/>
              </a:rPr>
              <a:t>).</a:t>
            </a:r>
            <a:r>
              <a:rPr lang="en-US" sz="3200" dirty="0" smtClean="0">
                <a:latin typeface="Bookman Old Style" panose="02050604050505020204" pitchFamily="18" charset="0"/>
              </a:rPr>
              <a:t>The FRM states </a:t>
            </a:r>
            <a:r>
              <a:rPr lang="en-US" sz="3200" dirty="0">
                <a:latin typeface="Bookman Old Style" panose="02050604050505020204" pitchFamily="18" charset="0"/>
              </a:rPr>
              <a:t>that the invasibility of a community depends on the amount of resources available </a:t>
            </a:r>
            <a:r>
              <a:rPr lang="en-US" sz="2800" dirty="0" smtClean="0">
                <a:latin typeface="Bookman Old Style" panose="02050604050505020204" pitchFamily="18" charset="0"/>
              </a:rPr>
              <a:t>((</a:t>
            </a:r>
            <a:r>
              <a:rPr lang="en-US" sz="2800" dirty="0" err="1" smtClean="0">
                <a:latin typeface="Bookman Old Style" panose="02050604050505020204" pitchFamily="18" charset="0"/>
              </a:rPr>
              <a:t>Stachowicz</a:t>
            </a:r>
            <a:r>
              <a:rPr lang="en-US" sz="2800" dirty="0" smtClean="0">
                <a:latin typeface="Bookman Old Style" panose="02050604050505020204" pitchFamily="18" charset="0"/>
              </a:rPr>
              <a:t> et al. 1999, Davis </a:t>
            </a:r>
            <a:r>
              <a:rPr lang="en-US" sz="2800" dirty="0">
                <a:latin typeface="Bookman Old Style" panose="02050604050505020204" pitchFamily="18" charset="0"/>
              </a:rPr>
              <a:t>et al. 2000, </a:t>
            </a:r>
            <a:r>
              <a:rPr lang="en-US" sz="2800" dirty="0" err="1">
                <a:latin typeface="Bookman Old Style" panose="02050604050505020204" pitchFamily="18" charset="0"/>
              </a:rPr>
              <a:t>Ricciardi</a:t>
            </a:r>
            <a:r>
              <a:rPr lang="en-US" sz="2800" dirty="0">
                <a:latin typeface="Bookman Old Style" panose="02050604050505020204" pitchFamily="18" charset="0"/>
              </a:rPr>
              <a:t> 2001, Cleland et al. 2004, Gilbert and </a:t>
            </a:r>
            <a:r>
              <a:rPr lang="en-US" sz="2800" dirty="0" err="1">
                <a:latin typeface="Bookman Old Style" panose="02050604050505020204" pitchFamily="18" charset="0"/>
              </a:rPr>
              <a:t>Lechowicz</a:t>
            </a:r>
            <a:r>
              <a:rPr lang="en-US" sz="2800" dirty="0">
                <a:latin typeface="Bookman Old Style" panose="02050604050505020204" pitchFamily="18" charset="0"/>
              </a:rPr>
              <a:t> 2005, Blumenthal 2006)</a:t>
            </a:r>
            <a:r>
              <a:rPr lang="en-US" sz="3200" dirty="0">
                <a:latin typeface="Bookman Old Style" panose="02050604050505020204" pitchFamily="18" charset="0"/>
              </a:rPr>
              <a:t>. </a:t>
            </a:r>
            <a:r>
              <a:rPr lang="en-US" sz="3200" dirty="0" smtClean="0">
                <a:latin typeface="Bookman Old Style" panose="02050604050505020204" pitchFamily="18" charset="0"/>
              </a:rPr>
              <a:t>The IMM is </a:t>
            </a:r>
            <a:r>
              <a:rPr lang="en-US" sz="3200" dirty="0">
                <a:latin typeface="Bookman Old Style" panose="02050604050505020204" pitchFamily="18" charset="0"/>
              </a:rPr>
              <a:t>described as the facilitation of a later invasion by a successful earlier invasion </a:t>
            </a:r>
            <a:r>
              <a:rPr lang="en-US" sz="2800" dirty="0">
                <a:latin typeface="Bookman Old Style" panose="02050604050505020204" pitchFamily="18" charset="0"/>
              </a:rPr>
              <a:t>(</a:t>
            </a:r>
            <a:r>
              <a:rPr lang="en-US" sz="2800" dirty="0" err="1">
                <a:latin typeface="Bookman Old Style" panose="02050604050505020204" pitchFamily="18" charset="0"/>
              </a:rPr>
              <a:t>Ricciardi</a:t>
            </a:r>
            <a:r>
              <a:rPr lang="en-US" sz="2800" dirty="0">
                <a:latin typeface="Bookman Old Style" panose="02050604050505020204" pitchFamily="18" charset="0"/>
              </a:rPr>
              <a:t> 2001).</a:t>
            </a:r>
            <a:r>
              <a:rPr lang="en-US" sz="3200" dirty="0">
                <a:latin typeface="Bookman Old Style" panose="02050604050505020204" pitchFamily="18" charset="0"/>
              </a:rPr>
              <a:t>  </a:t>
            </a:r>
            <a:endParaRPr lang="en-US" sz="3200" dirty="0" smtClean="0">
              <a:latin typeface="Bookman Old Style" panose="02050604050505020204" pitchFamily="18" charset="0"/>
            </a:endParaRPr>
          </a:p>
          <a:p>
            <a:pPr lvl="0"/>
            <a:endParaRPr lang="en-US" sz="3200" dirty="0">
              <a:latin typeface="Bookman Old Style" panose="02050604050505020204" pitchFamily="18" charset="0"/>
            </a:endParaRPr>
          </a:p>
          <a:p>
            <a:r>
              <a:rPr lang="en-US" sz="4000" b="1" dirty="0">
                <a:latin typeface="Bookman Old Style" panose="02050604050505020204" pitchFamily="18" charset="0"/>
              </a:rPr>
              <a:t>Hypotheses</a:t>
            </a:r>
            <a:endParaRPr lang="en-US" sz="4000" dirty="0">
              <a:latin typeface="Bookman Old Style" panose="02050604050505020204" pitchFamily="18" charset="0"/>
            </a:endParaRPr>
          </a:p>
          <a:p>
            <a:pPr marL="914400" lvl="0" indent="-914400">
              <a:buFont typeface="+mj-lt"/>
              <a:buAutoNum type="arabicPeriod"/>
            </a:pPr>
            <a:r>
              <a:rPr lang="en-US" sz="4000" dirty="0">
                <a:latin typeface="Bookman Old Style" panose="02050604050505020204" pitchFamily="18" charset="0"/>
              </a:rPr>
              <a:t>higher nutrient concentrations will correlate with an increased number of invasive species</a:t>
            </a:r>
          </a:p>
          <a:p>
            <a:pPr marL="914400" lvl="0" indent="-914400">
              <a:buFont typeface="+mj-lt"/>
              <a:buAutoNum type="arabicPeriod"/>
            </a:pPr>
            <a:r>
              <a:rPr lang="en-US" sz="4000" dirty="0">
                <a:latin typeface="Bookman Old Style" panose="02050604050505020204" pitchFamily="18" charset="0"/>
              </a:rPr>
              <a:t>advanced trophic state will correlate with an increased number of invasive species</a:t>
            </a:r>
          </a:p>
          <a:p>
            <a:pPr marL="914400" lvl="0" indent="-914400">
              <a:buFont typeface="+mj-lt"/>
              <a:buAutoNum type="arabicPeriod"/>
            </a:pPr>
            <a:r>
              <a:rPr lang="en-US" sz="4000" dirty="0">
                <a:latin typeface="Bookman Old Style" panose="02050604050505020204" pitchFamily="18" charset="0"/>
              </a:rPr>
              <a:t>a higher number of years since the first invasion will correlate with an increased number of invasive </a:t>
            </a:r>
            <a:r>
              <a:rPr lang="en-US" sz="4000" dirty="0" smtClean="0">
                <a:latin typeface="Bookman Old Style" panose="02050604050505020204" pitchFamily="18" charset="0"/>
              </a:rPr>
              <a:t>species</a:t>
            </a:r>
            <a:endParaRPr lang="en-US" sz="4000" dirty="0">
              <a:latin typeface="Bookman Old Style" panose="02050604050505020204" pitchFamily="18" charset="0"/>
            </a:endParaRPr>
          </a:p>
        </p:txBody>
      </p:sp>
      <p:sp>
        <p:nvSpPr>
          <p:cNvPr id="14342" name="Text Box 45"/>
          <p:cNvSpPr txBox="1">
            <a:spLocks noChangeArrowheads="1"/>
          </p:cNvSpPr>
          <p:nvPr/>
        </p:nvSpPr>
        <p:spPr bwMode="auto">
          <a:xfrm>
            <a:off x="903287" y="30861000"/>
            <a:ext cx="22261513" cy="6542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774" tIns="54391" rIns="108774" bIns="54391">
            <a:spAutoFit/>
          </a:bodyPr>
          <a:lstStyle>
            <a:lvl1pPr eaLnBrk="0" hangingPunct="0">
              <a:defRPr sz="29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900">
                <a:solidFill>
                  <a:schemeClr val="tx1"/>
                </a:solidFill>
                <a:latin typeface="Arial" panose="020B0604020202020204" pitchFamily="34" charset="0"/>
                <a:ea typeface="ＭＳ Ｐゴシック" panose="020B0600070205080204" pitchFamily="34" charset="-128"/>
              </a:defRPr>
            </a:lvl2pPr>
            <a:lvl3pPr eaLnBrk="0" hangingPunct="0">
              <a:defRPr sz="2900">
                <a:solidFill>
                  <a:schemeClr val="tx1"/>
                </a:solidFill>
                <a:latin typeface="Arial" panose="020B0604020202020204" pitchFamily="34" charset="0"/>
                <a:ea typeface="ＭＳ Ｐゴシック" panose="020B0600070205080204" pitchFamily="34" charset="-128"/>
              </a:defRPr>
            </a:lvl3pPr>
            <a:lvl4pPr eaLnBrk="0" hangingPunct="0">
              <a:defRPr sz="2900">
                <a:solidFill>
                  <a:schemeClr val="tx1"/>
                </a:solidFill>
                <a:latin typeface="Arial" panose="020B0604020202020204" pitchFamily="34" charset="0"/>
                <a:ea typeface="ＭＳ Ｐゴシック" panose="020B0600070205080204" pitchFamily="34" charset="-128"/>
              </a:defRPr>
            </a:lvl4pPr>
            <a:lvl5pPr eaLnBrk="0" hangingPunct="0">
              <a:defRPr sz="29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9pPr>
          </a:lstStyle>
          <a:p>
            <a:pPr algn="just" eaLnBrk="1" hangingPunct="1"/>
            <a:r>
              <a:rPr lang="en-US" sz="6800" b="1" dirty="0">
                <a:latin typeface="Bookman Old Style" panose="02050604050505020204" pitchFamily="18" charset="0"/>
              </a:rPr>
              <a:t>Experimental</a:t>
            </a:r>
          </a:p>
          <a:p>
            <a:r>
              <a:rPr lang="en-US" sz="3500" dirty="0">
                <a:latin typeface="Bookman Old Style" panose="02050604050505020204" pitchFamily="18" charset="0"/>
              </a:rPr>
              <a:t>There are eight long term trend lakes in northern Wisconsin, chosen by the WDNR in the late 1970s to represent a variety of sizes, lake types and trophic levels. Water quality monitoring of the long-term trend lakes include measurements of: total phosphorus, Secchi disk depth, chlorophyll a, dissolved oxygen, temperature, pH, alkalinity, color, calcium, and total </a:t>
            </a:r>
            <a:r>
              <a:rPr lang="en-US" sz="3500" dirty="0" err="1">
                <a:latin typeface="Bookman Old Style" panose="02050604050505020204" pitchFamily="18" charset="0"/>
              </a:rPr>
              <a:t>Kjeldahl</a:t>
            </a:r>
            <a:r>
              <a:rPr lang="en-US" sz="3500" dirty="0">
                <a:latin typeface="Bookman Old Style" panose="02050604050505020204" pitchFamily="18" charset="0"/>
              </a:rPr>
              <a:t> nitrogen (TKN). Samples were taken by both the WDNR and the CLMN. Trophic levels designation for each lake was taken from the WDNR database. The point-intercept aquatic plant monitoring protocol used in this work used sites on a geo-referenced sampling grid placed on the lake map (</a:t>
            </a:r>
            <a:r>
              <a:rPr lang="en-US" sz="3500" dirty="0" err="1">
                <a:latin typeface="Bookman Old Style" panose="02050604050505020204" pitchFamily="18" charset="0"/>
              </a:rPr>
              <a:t>Hauxwell</a:t>
            </a:r>
            <a:r>
              <a:rPr lang="en-US" sz="3500" dirty="0">
                <a:latin typeface="Bookman Old Style" panose="02050604050505020204" pitchFamily="18" charset="0"/>
              </a:rPr>
              <a:t> et al. 2010). Point-intercept surveys were completed once yearly between early July and late August. The 2012 data set was produced by the 2012 WDNR team. Historical data were obtained from the Surface Water Integrated Monitoring System (SWIMS) database used by the WDNR.</a:t>
            </a:r>
          </a:p>
        </p:txBody>
      </p:sp>
      <p:sp>
        <p:nvSpPr>
          <p:cNvPr id="14343" name="Text Box 59"/>
          <p:cNvSpPr txBox="1">
            <a:spLocks noChangeArrowheads="1"/>
          </p:cNvSpPr>
          <p:nvPr/>
        </p:nvSpPr>
        <p:spPr bwMode="auto">
          <a:xfrm>
            <a:off x="30448250" y="13555663"/>
            <a:ext cx="641350" cy="3773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774" tIns="54391" rIns="108774" bIns="54391">
            <a:spAutoFit/>
          </a:bodyPr>
          <a:lstStyle>
            <a:lvl1pPr eaLnBrk="0" hangingPunct="0">
              <a:defRPr sz="29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900">
                <a:solidFill>
                  <a:schemeClr val="tx1"/>
                </a:solidFill>
                <a:latin typeface="Arial" panose="020B0604020202020204" pitchFamily="34" charset="0"/>
                <a:ea typeface="ＭＳ Ｐゴシック" panose="020B0600070205080204" pitchFamily="34" charset="-128"/>
              </a:defRPr>
            </a:lvl2pPr>
            <a:lvl3pPr eaLnBrk="0" hangingPunct="0">
              <a:defRPr sz="2900">
                <a:solidFill>
                  <a:schemeClr val="tx1"/>
                </a:solidFill>
                <a:latin typeface="Arial" panose="020B0604020202020204" pitchFamily="34" charset="0"/>
                <a:ea typeface="ＭＳ Ｐゴシック" panose="020B0600070205080204" pitchFamily="34" charset="-128"/>
              </a:defRPr>
            </a:lvl3pPr>
            <a:lvl4pPr eaLnBrk="0" hangingPunct="0">
              <a:defRPr sz="2900">
                <a:solidFill>
                  <a:schemeClr val="tx1"/>
                </a:solidFill>
                <a:latin typeface="Arial" panose="020B0604020202020204" pitchFamily="34" charset="0"/>
                <a:ea typeface="ＭＳ Ｐゴシック" panose="020B0600070205080204" pitchFamily="34" charset="-128"/>
              </a:defRPr>
            </a:lvl4pPr>
            <a:lvl5pPr eaLnBrk="0" hangingPunct="0">
              <a:defRPr sz="29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9pPr>
          </a:lstStyle>
          <a:p>
            <a:pPr eaLnBrk="1" hangingPunct="1"/>
            <a:r>
              <a:rPr lang="en-US" sz="1700">
                <a:solidFill>
                  <a:schemeClr val="bg1"/>
                </a:solidFill>
                <a:latin typeface="Times New Roman" panose="02020603050405020304" pitchFamily="18" charset="0"/>
              </a:rPr>
              <a:t>2000</a:t>
            </a:r>
          </a:p>
          <a:p>
            <a:pPr eaLnBrk="1" hangingPunct="1"/>
            <a:r>
              <a:rPr lang="en-US" sz="1700">
                <a:solidFill>
                  <a:schemeClr val="bg1"/>
                </a:solidFill>
                <a:latin typeface="Times New Roman" panose="02020603050405020304" pitchFamily="18" charset="0"/>
              </a:rPr>
              <a:t>1650</a:t>
            </a:r>
          </a:p>
          <a:p>
            <a:pPr eaLnBrk="1" hangingPunct="1"/>
            <a:endParaRPr lang="en-US" sz="1700">
              <a:solidFill>
                <a:schemeClr val="bg1"/>
              </a:solidFill>
              <a:latin typeface="Times New Roman" panose="02020603050405020304" pitchFamily="18" charset="0"/>
            </a:endParaRPr>
          </a:p>
          <a:p>
            <a:pPr eaLnBrk="1" hangingPunct="1"/>
            <a:r>
              <a:rPr lang="en-US" sz="1700">
                <a:solidFill>
                  <a:schemeClr val="bg1"/>
                </a:solidFill>
                <a:latin typeface="Times New Roman" panose="02020603050405020304" pitchFamily="18" charset="0"/>
              </a:rPr>
              <a:t>1000</a:t>
            </a:r>
          </a:p>
          <a:p>
            <a:pPr eaLnBrk="1" hangingPunct="1"/>
            <a:r>
              <a:rPr lang="en-US" sz="1700">
                <a:solidFill>
                  <a:schemeClr val="bg1"/>
                </a:solidFill>
                <a:latin typeface="Times New Roman" panose="02020603050405020304" pitchFamily="18" charset="0"/>
              </a:rPr>
              <a:t>850</a:t>
            </a:r>
          </a:p>
          <a:p>
            <a:pPr eaLnBrk="1" hangingPunct="1"/>
            <a:r>
              <a:rPr lang="en-US" sz="1700">
                <a:solidFill>
                  <a:schemeClr val="bg1"/>
                </a:solidFill>
                <a:latin typeface="Times New Roman" panose="02020603050405020304" pitchFamily="18" charset="0"/>
              </a:rPr>
              <a:t>650</a:t>
            </a:r>
          </a:p>
          <a:p>
            <a:pPr eaLnBrk="1" hangingPunct="1"/>
            <a:r>
              <a:rPr lang="en-US" sz="1700">
                <a:solidFill>
                  <a:schemeClr val="bg1"/>
                </a:solidFill>
                <a:latin typeface="Times New Roman" panose="02020603050405020304" pitchFamily="18" charset="0"/>
              </a:rPr>
              <a:t>500</a:t>
            </a:r>
          </a:p>
          <a:p>
            <a:pPr eaLnBrk="1" hangingPunct="1"/>
            <a:r>
              <a:rPr lang="en-US" sz="1700">
                <a:solidFill>
                  <a:schemeClr val="bg1"/>
                </a:solidFill>
                <a:latin typeface="Times New Roman" panose="02020603050405020304" pitchFamily="18" charset="0"/>
              </a:rPr>
              <a:t>400</a:t>
            </a:r>
          </a:p>
          <a:p>
            <a:pPr eaLnBrk="1" hangingPunct="1"/>
            <a:r>
              <a:rPr lang="en-US" sz="1700">
                <a:solidFill>
                  <a:schemeClr val="bg1"/>
                </a:solidFill>
                <a:latin typeface="Times New Roman" panose="02020603050405020304" pitchFamily="18" charset="0"/>
              </a:rPr>
              <a:t>300</a:t>
            </a:r>
          </a:p>
          <a:p>
            <a:pPr eaLnBrk="1" hangingPunct="1"/>
            <a:r>
              <a:rPr lang="en-US" sz="1700">
                <a:solidFill>
                  <a:schemeClr val="bg1"/>
                </a:solidFill>
                <a:latin typeface="Times New Roman" panose="02020603050405020304" pitchFamily="18" charset="0"/>
              </a:rPr>
              <a:t>200</a:t>
            </a:r>
          </a:p>
          <a:p>
            <a:pPr eaLnBrk="1" hangingPunct="1"/>
            <a:r>
              <a:rPr lang="en-US" sz="1700">
                <a:solidFill>
                  <a:schemeClr val="bg1"/>
                </a:solidFill>
                <a:latin typeface="Times New Roman" panose="02020603050405020304" pitchFamily="18" charset="0"/>
              </a:rPr>
              <a:t>100</a:t>
            </a:r>
          </a:p>
          <a:p>
            <a:pPr eaLnBrk="1" hangingPunct="1"/>
            <a:endParaRPr lang="en-US" sz="1700">
              <a:latin typeface="Times New Roman" panose="02020603050405020304" pitchFamily="18" charset="0"/>
            </a:endParaRPr>
          </a:p>
        </p:txBody>
      </p:sp>
      <p:sp>
        <p:nvSpPr>
          <p:cNvPr id="14344" name="Text Box 48"/>
          <p:cNvSpPr txBox="1">
            <a:spLocks noChangeArrowheads="1"/>
          </p:cNvSpPr>
          <p:nvPr/>
        </p:nvSpPr>
        <p:spPr bwMode="auto">
          <a:xfrm>
            <a:off x="47402750" y="10596563"/>
            <a:ext cx="1573213"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7143" tIns="58572" rIns="117143" bIns="58572">
            <a:spAutoFit/>
          </a:bodyPr>
          <a:lstStyle>
            <a:lvl1pPr defTabSz="1168400" eaLnBrk="0" hangingPunct="0">
              <a:defRPr sz="2900">
                <a:solidFill>
                  <a:schemeClr val="tx1"/>
                </a:solidFill>
                <a:latin typeface="Arial" panose="020B0604020202020204" pitchFamily="34" charset="0"/>
                <a:ea typeface="ＭＳ Ｐゴシック" panose="020B0600070205080204" pitchFamily="34" charset="-128"/>
              </a:defRPr>
            </a:lvl1pPr>
            <a:lvl2pPr marL="37931725" indent="-37474525" defTabSz="1168400" eaLnBrk="0" hangingPunct="0">
              <a:defRPr sz="2900">
                <a:solidFill>
                  <a:schemeClr val="tx1"/>
                </a:solidFill>
                <a:latin typeface="Arial" panose="020B0604020202020204" pitchFamily="34" charset="0"/>
                <a:ea typeface="ＭＳ Ｐゴシック" panose="020B0600070205080204" pitchFamily="34" charset="-128"/>
              </a:defRPr>
            </a:lvl2pPr>
            <a:lvl3pPr eaLnBrk="0" hangingPunct="0">
              <a:defRPr sz="2900">
                <a:solidFill>
                  <a:schemeClr val="tx1"/>
                </a:solidFill>
                <a:latin typeface="Arial" panose="020B0604020202020204" pitchFamily="34" charset="0"/>
                <a:ea typeface="ＭＳ Ｐゴシック" panose="020B0600070205080204" pitchFamily="34" charset="-128"/>
              </a:defRPr>
            </a:lvl3pPr>
            <a:lvl4pPr eaLnBrk="0" hangingPunct="0">
              <a:defRPr sz="2900">
                <a:solidFill>
                  <a:schemeClr val="tx1"/>
                </a:solidFill>
                <a:latin typeface="Arial" panose="020B0604020202020204" pitchFamily="34" charset="0"/>
                <a:ea typeface="ＭＳ Ｐゴシック" panose="020B0600070205080204" pitchFamily="34" charset="-128"/>
              </a:defRPr>
            </a:lvl4pPr>
            <a:lvl5pPr eaLnBrk="0" hangingPunct="0">
              <a:defRPr sz="29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atin typeface="Times New Roman" panose="02020603050405020304" pitchFamily="18" charset="0"/>
            </a:endParaRPr>
          </a:p>
        </p:txBody>
      </p:sp>
      <p:sp>
        <p:nvSpPr>
          <p:cNvPr id="14345" name="Text Box 105"/>
          <p:cNvSpPr txBox="1">
            <a:spLocks noChangeArrowheads="1"/>
          </p:cNvSpPr>
          <p:nvPr/>
        </p:nvSpPr>
        <p:spPr bwMode="auto">
          <a:xfrm>
            <a:off x="24003000" y="8479691"/>
            <a:ext cx="26898600" cy="8612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17143" tIns="58572" rIns="117143" bIns="58572">
            <a:spAutoFit/>
          </a:bodyPr>
          <a:lstStyle>
            <a:lvl1pPr defTabSz="1168400" eaLnBrk="0" hangingPunct="0">
              <a:defRPr sz="2900">
                <a:solidFill>
                  <a:schemeClr val="tx1"/>
                </a:solidFill>
                <a:latin typeface="Arial" panose="020B0604020202020204" pitchFamily="34" charset="0"/>
                <a:ea typeface="ＭＳ Ｐゴシック" panose="020B0600070205080204" pitchFamily="34" charset="-128"/>
              </a:defRPr>
            </a:lvl1pPr>
            <a:lvl2pPr marL="37931725" indent="-37474525" defTabSz="1168400" eaLnBrk="0" hangingPunct="0">
              <a:defRPr sz="2900">
                <a:solidFill>
                  <a:schemeClr val="tx1"/>
                </a:solidFill>
                <a:latin typeface="Arial" panose="020B0604020202020204" pitchFamily="34" charset="0"/>
                <a:ea typeface="ＭＳ Ｐゴシック" panose="020B0600070205080204" pitchFamily="34" charset="-128"/>
              </a:defRPr>
            </a:lvl2pPr>
            <a:lvl3pPr eaLnBrk="0" hangingPunct="0">
              <a:defRPr sz="2900">
                <a:solidFill>
                  <a:schemeClr val="tx1"/>
                </a:solidFill>
                <a:latin typeface="Arial" panose="020B0604020202020204" pitchFamily="34" charset="0"/>
                <a:ea typeface="ＭＳ Ｐゴシック" panose="020B0600070205080204" pitchFamily="34" charset="-128"/>
              </a:defRPr>
            </a:lvl3pPr>
            <a:lvl4pPr eaLnBrk="0" hangingPunct="0">
              <a:defRPr sz="2900">
                <a:solidFill>
                  <a:schemeClr val="tx1"/>
                </a:solidFill>
                <a:latin typeface="Arial" panose="020B0604020202020204" pitchFamily="34" charset="0"/>
                <a:ea typeface="ＭＳ Ｐゴシック" panose="020B0600070205080204" pitchFamily="34" charset="-128"/>
              </a:defRPr>
            </a:lvl4pPr>
            <a:lvl5pPr eaLnBrk="0" hangingPunct="0">
              <a:defRPr sz="29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9pPr>
          </a:lstStyle>
          <a:p>
            <a:pPr eaLnBrk="1" hangingPunct="1"/>
            <a:r>
              <a:rPr lang="en-US" sz="6800" b="1" dirty="0">
                <a:latin typeface="Bookman Old Style" panose="02050604050505020204" pitchFamily="18" charset="0"/>
              </a:rPr>
              <a:t>Results and Discussion</a:t>
            </a:r>
          </a:p>
          <a:p>
            <a:pPr marL="685800" lvl="0" indent="-685800">
              <a:buFont typeface="Arial" panose="020B0604020202020204" pitchFamily="34" charset="0"/>
              <a:buChar char="•"/>
            </a:pPr>
            <a:r>
              <a:rPr lang="en-US" sz="4400" dirty="0">
                <a:latin typeface="Bookman Old Style" panose="02050604050505020204" pitchFamily="18" charset="0"/>
              </a:rPr>
              <a:t>The only significant correlation found was between the number of years since the first invasion and the number of invasives present (p=0.000). This supports the third </a:t>
            </a:r>
            <a:r>
              <a:rPr lang="en-US" sz="4400" dirty="0" smtClean="0">
                <a:latin typeface="Bookman Old Style" panose="02050604050505020204" pitchFamily="18" charset="0"/>
              </a:rPr>
              <a:t>hypothesis.</a:t>
            </a:r>
            <a:endParaRPr lang="en-US" sz="4400" dirty="0">
              <a:latin typeface="Bookman Old Style" panose="02050604050505020204" pitchFamily="18" charset="0"/>
            </a:endParaRPr>
          </a:p>
          <a:p>
            <a:pPr marL="685800" lvl="0" indent="-685800">
              <a:buFont typeface="Arial" panose="020B0604020202020204" pitchFamily="34" charset="0"/>
              <a:buChar char="•"/>
            </a:pPr>
            <a:r>
              <a:rPr lang="en-US" sz="4400" b="1" dirty="0">
                <a:latin typeface="Bookman Old Style" panose="02050604050505020204" pitchFamily="18" charset="0"/>
              </a:rPr>
              <a:t>There is a trend of succession seen in the lakes with invasives present: </a:t>
            </a:r>
            <a:r>
              <a:rPr lang="en-US" sz="4400" dirty="0">
                <a:latin typeface="Bookman Old Style" panose="02050604050505020204" pitchFamily="18" charset="0"/>
              </a:rPr>
              <a:t>first, rusty crayfish are observed, followed by curly-leaf pondweed, and then Chinese and banded mystery snails, and finally Eurasian water-milfoil. </a:t>
            </a:r>
          </a:p>
          <a:p>
            <a:pPr marL="685800" lvl="0" indent="-685800">
              <a:buFont typeface="Arial" panose="020B0604020202020204" pitchFamily="34" charset="0"/>
              <a:buChar char="•"/>
            </a:pPr>
            <a:r>
              <a:rPr lang="en-US" sz="4400" dirty="0">
                <a:latin typeface="Bookman Old Style" panose="02050604050505020204" pitchFamily="18" charset="0"/>
              </a:rPr>
              <a:t>No correlation was found between any water quality parameter and the number of invasives or the number of years since the initial invasion. </a:t>
            </a:r>
          </a:p>
          <a:p>
            <a:pPr marL="685800" lvl="0" indent="-685800">
              <a:buFont typeface="Arial" panose="020B0604020202020204" pitchFamily="34" charset="0"/>
              <a:buChar char="•"/>
            </a:pPr>
            <a:r>
              <a:rPr lang="en-US" sz="4400" b="1" dirty="0">
                <a:latin typeface="Bookman Old Style" panose="02050604050505020204" pitchFamily="18" charset="0"/>
              </a:rPr>
              <a:t>Interspecific interactions affect invasibility more than nutrient concentrations. </a:t>
            </a:r>
          </a:p>
          <a:p>
            <a:pPr marL="685800" lvl="0" indent="-685800">
              <a:buFont typeface="Arial" panose="020B0604020202020204" pitchFamily="34" charset="0"/>
              <a:buChar char="•"/>
            </a:pPr>
            <a:r>
              <a:rPr lang="en-US" sz="4400" dirty="0">
                <a:latin typeface="Bookman Old Style" panose="02050604050505020204" pitchFamily="18" charset="0"/>
              </a:rPr>
              <a:t>It is possible that the sample size of this study was too small to adequately test these hypotheses. </a:t>
            </a:r>
            <a:endParaRPr lang="en-US" sz="4400" dirty="0" smtClean="0">
              <a:latin typeface="Bookman Old Style" panose="02050604050505020204" pitchFamily="18" charset="0"/>
            </a:endParaRPr>
          </a:p>
          <a:p>
            <a:pPr marL="685800" lvl="0" indent="-685800">
              <a:buFont typeface="Arial" panose="020B0604020202020204" pitchFamily="34" charset="0"/>
              <a:buChar char="•"/>
            </a:pPr>
            <a:r>
              <a:rPr lang="en-US" sz="4400" dirty="0" smtClean="0">
                <a:latin typeface="Bookman Old Style" panose="02050604050505020204" pitchFamily="18" charset="0"/>
              </a:rPr>
              <a:t>It </a:t>
            </a:r>
            <a:r>
              <a:rPr lang="en-US" sz="4400" dirty="0">
                <a:latin typeface="Bookman Old Style" panose="02050604050505020204" pitchFamily="18" charset="0"/>
              </a:rPr>
              <a:t>is possible that other factors influenced the invasibility of the eight lakes </a:t>
            </a:r>
            <a:r>
              <a:rPr lang="en-US" sz="4400" dirty="0" smtClean="0">
                <a:latin typeface="Bookman Old Style" panose="02050604050505020204" pitchFamily="18" charset="0"/>
              </a:rPr>
              <a:t>studied.</a:t>
            </a:r>
            <a:endParaRPr lang="en-US" sz="6000" dirty="0">
              <a:latin typeface="Bookman Old Style" panose="02050604050505020204" pitchFamily="18" charset="0"/>
            </a:endParaRPr>
          </a:p>
        </p:txBody>
      </p:sp>
      <p:sp>
        <p:nvSpPr>
          <p:cNvPr id="14346" name="Text Box 127"/>
          <p:cNvSpPr txBox="1">
            <a:spLocks noChangeArrowheads="1"/>
          </p:cNvSpPr>
          <p:nvPr/>
        </p:nvSpPr>
        <p:spPr bwMode="auto">
          <a:xfrm>
            <a:off x="1090468" y="7696200"/>
            <a:ext cx="22217063" cy="10635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774" tIns="54391" rIns="108774" bIns="54391">
            <a:spAutoFit/>
          </a:bodyPr>
          <a:lstStyle>
            <a:lvl1pPr eaLnBrk="0" hangingPunct="0">
              <a:defRPr sz="29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900">
                <a:solidFill>
                  <a:schemeClr val="tx1"/>
                </a:solidFill>
                <a:latin typeface="Arial" panose="020B0604020202020204" pitchFamily="34" charset="0"/>
                <a:ea typeface="ＭＳ Ｐゴシック" panose="020B0600070205080204" pitchFamily="34" charset="-128"/>
              </a:defRPr>
            </a:lvl2pPr>
            <a:lvl3pPr eaLnBrk="0" hangingPunct="0">
              <a:defRPr sz="2900">
                <a:solidFill>
                  <a:schemeClr val="tx1"/>
                </a:solidFill>
                <a:latin typeface="Arial" panose="020B0604020202020204" pitchFamily="34" charset="0"/>
                <a:ea typeface="ＭＳ Ｐゴシック" panose="020B0600070205080204" pitchFamily="34" charset="-128"/>
              </a:defRPr>
            </a:lvl3pPr>
            <a:lvl4pPr eaLnBrk="0" hangingPunct="0">
              <a:defRPr sz="2900">
                <a:solidFill>
                  <a:schemeClr val="tx1"/>
                </a:solidFill>
                <a:latin typeface="Arial" panose="020B0604020202020204" pitchFamily="34" charset="0"/>
                <a:ea typeface="ＭＳ Ｐゴシック" panose="020B0600070205080204" pitchFamily="34" charset="-128"/>
              </a:defRPr>
            </a:lvl4pPr>
            <a:lvl5pPr eaLnBrk="0" hangingPunct="0">
              <a:defRPr sz="29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9pPr>
          </a:lstStyle>
          <a:p>
            <a:pPr eaLnBrk="1" hangingPunct="1"/>
            <a:r>
              <a:rPr lang="en-US" sz="6800" b="1" dirty="0">
                <a:latin typeface="Bookman Old Style" panose="02050604050505020204" pitchFamily="18" charset="0"/>
              </a:rPr>
              <a:t>Abstract</a:t>
            </a:r>
          </a:p>
          <a:p>
            <a:pPr marL="685800" lvl="0" indent="-685800">
              <a:buFont typeface="Arial" panose="020B0604020202020204" pitchFamily="34" charset="0"/>
              <a:buChar char="•"/>
            </a:pPr>
            <a:r>
              <a:rPr lang="en-US" sz="4400" dirty="0">
                <a:latin typeface="Bookman Old Style" panose="02050604050505020204" pitchFamily="18" charset="0"/>
              </a:rPr>
              <a:t>Lake ecosystems are a valuable source of human resources. </a:t>
            </a:r>
          </a:p>
          <a:p>
            <a:pPr marL="685800" lvl="0" indent="-685800">
              <a:buFont typeface="Arial" panose="020B0604020202020204" pitchFamily="34" charset="0"/>
              <a:buChar char="•"/>
            </a:pPr>
            <a:r>
              <a:rPr lang="en-US" sz="4400" dirty="0">
                <a:latin typeface="Bookman Old Style" panose="02050604050505020204" pitchFamily="18" charset="0"/>
              </a:rPr>
              <a:t>Because of human use, they are susceptible to invasive species. </a:t>
            </a:r>
          </a:p>
          <a:p>
            <a:pPr marL="685800" lvl="0" indent="-685800">
              <a:buFont typeface="Arial" panose="020B0604020202020204" pitchFamily="34" charset="0"/>
              <a:buChar char="•"/>
            </a:pPr>
            <a:r>
              <a:rPr lang="en-US" sz="4400" dirty="0">
                <a:latin typeface="Bookman Old Style" panose="02050604050505020204" pitchFamily="18" charset="0"/>
              </a:rPr>
              <a:t>Understanding the success of invasive species can lead to lake restoration and invasive control. </a:t>
            </a:r>
          </a:p>
          <a:p>
            <a:pPr marL="685800" lvl="0" indent="-685800">
              <a:buFont typeface="Arial" panose="020B0604020202020204" pitchFamily="34" charset="0"/>
              <a:buChar char="•"/>
            </a:pPr>
            <a:r>
              <a:rPr lang="en-US" sz="4400" dirty="0">
                <a:latin typeface="Bookman Old Style" panose="02050604050505020204" pitchFamily="18" charset="0"/>
              </a:rPr>
              <a:t>Prior work has focused on two mechanisms: excess resources and interspecific facilitation. </a:t>
            </a:r>
          </a:p>
          <a:p>
            <a:pPr marL="685800" lvl="0" indent="-685800">
              <a:buFont typeface="Arial" panose="020B0604020202020204" pitchFamily="34" charset="0"/>
              <a:buChar char="•"/>
            </a:pPr>
            <a:r>
              <a:rPr lang="en-US" sz="4400" dirty="0">
                <a:latin typeface="Bookman Old Style" panose="02050604050505020204" pitchFamily="18" charset="0"/>
              </a:rPr>
              <a:t>A third model incorporating both is proposed.</a:t>
            </a:r>
          </a:p>
          <a:p>
            <a:pPr marL="685800" lvl="0" indent="-685800">
              <a:buFont typeface="Arial" panose="020B0604020202020204" pitchFamily="34" charset="0"/>
              <a:buChar char="•"/>
            </a:pPr>
            <a:r>
              <a:rPr lang="en-US" sz="4400" dirty="0">
                <a:latin typeface="Bookman Old Style" panose="02050604050505020204" pitchFamily="18" charset="0"/>
              </a:rPr>
              <a:t>Data on eight lakes in northern Wisconsin were used. </a:t>
            </a:r>
          </a:p>
          <a:p>
            <a:pPr marL="685800" lvl="0" indent="-685800">
              <a:buFont typeface="Arial" panose="020B0604020202020204" pitchFamily="34" charset="0"/>
              <a:buChar char="•"/>
            </a:pPr>
            <a:r>
              <a:rPr lang="en-US" sz="4400" dirty="0">
                <a:latin typeface="Bookman Old Style" panose="02050604050505020204" pitchFamily="18" charset="0"/>
              </a:rPr>
              <a:t>The total number of invasive species present significantly correlated with the length of time since the initial invasion event. </a:t>
            </a:r>
          </a:p>
          <a:p>
            <a:pPr marL="685800" lvl="0" indent="-685800">
              <a:buFont typeface="Arial" panose="020B0604020202020204" pitchFamily="34" charset="0"/>
              <a:buChar char="•"/>
            </a:pPr>
            <a:r>
              <a:rPr lang="en-US" sz="4400" dirty="0">
                <a:latin typeface="Bookman Old Style" panose="02050604050505020204" pitchFamily="18" charset="0"/>
              </a:rPr>
              <a:t>Interspecific interactions may significantly affect invasion success in lake ecosystems.  </a:t>
            </a:r>
          </a:p>
          <a:p>
            <a:pPr marL="685800" lvl="0" indent="-685800">
              <a:buFont typeface="Arial" panose="020B0604020202020204" pitchFamily="34" charset="0"/>
              <a:buChar char="•"/>
            </a:pPr>
            <a:r>
              <a:rPr lang="en-US" sz="4400" dirty="0">
                <a:latin typeface="Bookman Old Style" panose="02050604050505020204" pitchFamily="18" charset="0"/>
              </a:rPr>
              <a:t>Further focus should be on the specific interactions between the invasive species presented. </a:t>
            </a:r>
          </a:p>
        </p:txBody>
      </p:sp>
      <p:sp>
        <p:nvSpPr>
          <p:cNvPr id="14350" name="Text Box 135"/>
          <p:cNvSpPr txBox="1">
            <a:spLocks noChangeArrowheads="1"/>
          </p:cNvSpPr>
          <p:nvPr/>
        </p:nvSpPr>
        <p:spPr bwMode="auto">
          <a:xfrm>
            <a:off x="38596888" y="26141185"/>
            <a:ext cx="12304712" cy="159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17143" tIns="58572" rIns="117143" bIns="58572">
            <a:spAutoFit/>
          </a:bodyPr>
          <a:lstStyle>
            <a:lvl1pPr defTabSz="1168400" eaLnBrk="0" hangingPunct="0">
              <a:defRPr sz="2900">
                <a:solidFill>
                  <a:schemeClr val="tx1"/>
                </a:solidFill>
                <a:latin typeface="Arial" panose="020B0604020202020204" pitchFamily="34" charset="0"/>
                <a:ea typeface="ＭＳ Ｐゴシック" panose="020B0600070205080204" pitchFamily="34" charset="-128"/>
              </a:defRPr>
            </a:lvl1pPr>
            <a:lvl2pPr marL="37931725" indent="-37474525" defTabSz="1168400" eaLnBrk="0" hangingPunct="0">
              <a:defRPr sz="2900">
                <a:solidFill>
                  <a:schemeClr val="tx1"/>
                </a:solidFill>
                <a:latin typeface="Arial" panose="020B0604020202020204" pitchFamily="34" charset="0"/>
                <a:ea typeface="ＭＳ Ｐゴシック" panose="020B0600070205080204" pitchFamily="34" charset="-128"/>
              </a:defRPr>
            </a:lvl2pPr>
            <a:lvl3pPr eaLnBrk="0" hangingPunct="0">
              <a:defRPr sz="2900">
                <a:solidFill>
                  <a:schemeClr val="tx1"/>
                </a:solidFill>
                <a:latin typeface="Arial" panose="020B0604020202020204" pitchFamily="34" charset="0"/>
                <a:ea typeface="ＭＳ Ｐゴシック" panose="020B0600070205080204" pitchFamily="34" charset="-128"/>
              </a:defRPr>
            </a:lvl3pPr>
            <a:lvl4pPr eaLnBrk="0" hangingPunct="0">
              <a:defRPr sz="2900">
                <a:solidFill>
                  <a:schemeClr val="tx1"/>
                </a:solidFill>
                <a:latin typeface="Arial" panose="020B0604020202020204" pitchFamily="34" charset="0"/>
                <a:ea typeface="ＭＳ Ｐゴシック" panose="020B0600070205080204" pitchFamily="34" charset="-128"/>
              </a:defRPr>
            </a:lvl4pPr>
            <a:lvl5pPr eaLnBrk="0" hangingPunct="0">
              <a:defRPr sz="29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9pPr>
          </a:lstStyle>
          <a:p>
            <a:pPr algn="just" eaLnBrk="1" hangingPunct="1">
              <a:spcBef>
                <a:spcPct val="50000"/>
              </a:spcBef>
            </a:pPr>
            <a:r>
              <a:rPr lang="en-US" sz="4000" b="1" dirty="0">
                <a:latin typeface="Bookman Old Style" panose="02050604050505020204" pitchFamily="18" charset="0"/>
              </a:rPr>
              <a:t>Figure </a:t>
            </a:r>
            <a:r>
              <a:rPr lang="en-US" sz="4000" b="1" dirty="0" smtClean="0">
                <a:latin typeface="Bookman Old Style" panose="02050604050505020204" pitchFamily="18" charset="0"/>
              </a:rPr>
              <a:t>1.</a:t>
            </a:r>
            <a:r>
              <a:rPr lang="en-US" sz="4000" dirty="0" smtClean="0">
                <a:latin typeface="Bookman Old Style" panose="02050604050505020204" pitchFamily="18" charset="0"/>
              </a:rPr>
              <a:t> </a:t>
            </a:r>
            <a:r>
              <a:rPr lang="en-US" sz="2800" dirty="0">
                <a:latin typeface="Bookman Old Style" panose="02050604050505020204" pitchFamily="18" charset="0"/>
              </a:rPr>
              <a:t>graphical representation of the correlation between number of years since the first invasion event and the number of invasions</a:t>
            </a:r>
            <a:r>
              <a:rPr lang="en-US" sz="2800" dirty="0" smtClean="0">
                <a:latin typeface="Bookman Old Style" panose="02050604050505020204" pitchFamily="18" charset="0"/>
              </a:rPr>
              <a:t>.</a:t>
            </a:r>
            <a:endParaRPr lang="en-US" sz="2800" b="1" dirty="0">
              <a:latin typeface="Bookman Old Style" panose="02050604050505020204" pitchFamily="18" charset="0"/>
            </a:endParaRPr>
          </a:p>
        </p:txBody>
      </p:sp>
      <p:grpSp>
        <p:nvGrpSpPr>
          <p:cNvPr id="5" name="Group 4"/>
          <p:cNvGrpSpPr/>
          <p:nvPr/>
        </p:nvGrpSpPr>
        <p:grpSpPr>
          <a:xfrm>
            <a:off x="1752600" y="1143000"/>
            <a:ext cx="3641870" cy="4631027"/>
            <a:chOff x="1752600" y="1143000"/>
            <a:chExt cx="3641870" cy="4631027"/>
          </a:xfrm>
        </p:grpSpPr>
        <p:pic>
          <p:nvPicPr>
            <p:cNvPr id="14338" name="Picture 1" descr="Hexa.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2355850" cy="271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1" name="Picture 19" descr="Hexa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19570" y="3030827"/>
              <a:ext cx="23749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 name="Group 3"/>
          <p:cNvGrpSpPr/>
          <p:nvPr/>
        </p:nvGrpSpPr>
        <p:grpSpPr>
          <a:xfrm>
            <a:off x="23622000" y="27825700"/>
            <a:ext cx="3644900" cy="4420909"/>
            <a:chOff x="23622000" y="26746200"/>
            <a:chExt cx="3644900" cy="4420909"/>
          </a:xfrm>
        </p:grpSpPr>
        <p:pic>
          <p:nvPicPr>
            <p:cNvPr id="14352" name="Picture 17" descr="Hexa.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622000" y="26746200"/>
              <a:ext cx="2355850" cy="271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3" name="Picture 2" descr="Hexa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4892000" y="28423909"/>
              <a:ext cx="23749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4354" name="Text Box 139"/>
          <p:cNvSpPr txBox="1">
            <a:spLocks noChangeArrowheads="1"/>
          </p:cNvSpPr>
          <p:nvPr/>
        </p:nvSpPr>
        <p:spPr bwMode="auto">
          <a:xfrm>
            <a:off x="24828500" y="28940125"/>
            <a:ext cx="24866600" cy="263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774" tIns="54391" rIns="108774" bIns="54391">
            <a:spAutoFit/>
          </a:bodyPr>
          <a:lstStyle>
            <a:lvl1pPr eaLnBrk="0" hangingPunct="0">
              <a:defRPr sz="29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900">
                <a:solidFill>
                  <a:schemeClr val="tx1"/>
                </a:solidFill>
                <a:latin typeface="Arial" panose="020B0604020202020204" pitchFamily="34" charset="0"/>
                <a:ea typeface="ＭＳ Ｐゴシック" panose="020B0600070205080204" pitchFamily="34" charset="-128"/>
              </a:defRPr>
            </a:lvl2pPr>
            <a:lvl3pPr eaLnBrk="0" hangingPunct="0">
              <a:defRPr sz="2900">
                <a:solidFill>
                  <a:schemeClr val="tx1"/>
                </a:solidFill>
                <a:latin typeface="Arial" panose="020B0604020202020204" pitchFamily="34" charset="0"/>
                <a:ea typeface="ＭＳ Ｐゴシック" panose="020B0600070205080204" pitchFamily="34" charset="-128"/>
              </a:defRPr>
            </a:lvl3pPr>
            <a:lvl4pPr eaLnBrk="0" hangingPunct="0">
              <a:defRPr sz="2900">
                <a:solidFill>
                  <a:schemeClr val="tx1"/>
                </a:solidFill>
                <a:latin typeface="Arial" panose="020B0604020202020204" pitchFamily="34" charset="0"/>
                <a:ea typeface="ＭＳ Ｐゴシック" panose="020B0600070205080204" pitchFamily="34" charset="-128"/>
              </a:defRPr>
            </a:lvl4pPr>
            <a:lvl5pPr eaLnBrk="0" hangingPunct="0">
              <a:defRPr sz="29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9pPr>
          </a:lstStyle>
          <a:p>
            <a:pPr algn="just" eaLnBrk="1" hangingPunct="1"/>
            <a:r>
              <a:rPr lang="en-US" sz="6800" b="1" dirty="0">
                <a:latin typeface="Bookman Old Style" panose="02050604050505020204" pitchFamily="18" charset="0"/>
              </a:rPr>
              <a:t>Acknowledgements &amp; References</a:t>
            </a:r>
            <a:endParaRPr lang="en-US" sz="6800" dirty="0">
              <a:latin typeface="Bookman Old Style" panose="02050604050505020204" pitchFamily="18" charset="0"/>
            </a:endParaRPr>
          </a:p>
          <a:p>
            <a:pPr algn="just" eaLnBrk="1" hangingPunct="1"/>
            <a:r>
              <a:rPr lang="en-US" sz="3200" dirty="0" smtClean="0">
                <a:latin typeface="Bookman Old Style" panose="02050604050505020204" pitchFamily="18" charset="0"/>
              </a:rPr>
              <a:t>			I </a:t>
            </a:r>
            <a:r>
              <a:rPr lang="en-US" sz="3200" dirty="0">
                <a:latin typeface="Bookman Old Style" panose="02050604050505020204" pitchFamily="18" charset="0"/>
              </a:rPr>
              <a:t>thank the Carthage College professors who edited previous drafts of this manuscript and provided advice </a:t>
            </a:r>
            <a:r>
              <a:rPr lang="en-US" sz="3200" dirty="0" smtClean="0">
                <a:latin typeface="Bookman Old Style" panose="02050604050505020204" pitchFamily="18" charset="0"/>
              </a:rPr>
              <a:t>			and </a:t>
            </a:r>
            <a:r>
              <a:rPr lang="en-US" sz="3200" dirty="0">
                <a:latin typeface="Bookman Old Style" panose="02050604050505020204" pitchFamily="18" charset="0"/>
              </a:rPr>
              <a:t>support: Prof. Carr, Prof. </a:t>
            </a:r>
            <a:r>
              <a:rPr lang="en-US" sz="3200" dirty="0" err="1">
                <a:latin typeface="Bookman Old Style" panose="02050604050505020204" pitchFamily="18" charset="0"/>
              </a:rPr>
              <a:t>Hegrenes</a:t>
            </a:r>
            <a:r>
              <a:rPr lang="en-US" sz="3200" dirty="0">
                <a:latin typeface="Bookman Old Style" panose="02050604050505020204" pitchFamily="18" charset="0"/>
              </a:rPr>
              <a:t>, Prof. </a:t>
            </a:r>
            <a:r>
              <a:rPr lang="en-US" sz="3200" dirty="0" err="1">
                <a:latin typeface="Bookman Old Style" panose="02050604050505020204" pitchFamily="18" charset="0"/>
              </a:rPr>
              <a:t>Rubinfeld</a:t>
            </a:r>
            <a:r>
              <a:rPr lang="en-US" sz="3200" dirty="0">
                <a:latin typeface="Bookman Old Style" panose="02050604050505020204" pitchFamily="18" charset="0"/>
              </a:rPr>
              <a:t>, and Prof. </a:t>
            </a:r>
            <a:r>
              <a:rPr lang="en-US" sz="3200" dirty="0" err="1">
                <a:latin typeface="Bookman Old Style" panose="02050604050505020204" pitchFamily="18" charset="0"/>
              </a:rPr>
              <a:t>Choffnes</a:t>
            </a:r>
            <a:r>
              <a:rPr lang="en-US" sz="3200" dirty="0">
                <a:latin typeface="Bookman Old Style" panose="02050604050505020204" pitchFamily="18" charset="0"/>
              </a:rPr>
              <a:t>. I thank also the WDNR team who </a:t>
            </a:r>
            <a:r>
              <a:rPr lang="en-US" sz="3200" dirty="0" smtClean="0">
                <a:latin typeface="Bookman Old Style" panose="02050604050505020204" pitchFamily="18" charset="0"/>
              </a:rPr>
              <a:t>			I </a:t>
            </a:r>
            <a:r>
              <a:rPr lang="en-US" sz="3200" dirty="0">
                <a:latin typeface="Bookman Old Style" panose="02050604050505020204" pitchFamily="18" charset="0"/>
              </a:rPr>
              <a:t>worked with this summer gathering data, including my supervisor, Kevin Gauthier. </a:t>
            </a:r>
          </a:p>
        </p:txBody>
      </p:sp>
      <p:sp>
        <p:nvSpPr>
          <p:cNvPr id="14355" name="Text Box 66"/>
          <p:cNvSpPr txBox="1">
            <a:spLocks noChangeArrowheads="1"/>
          </p:cNvSpPr>
          <p:nvPr/>
        </p:nvSpPr>
        <p:spPr bwMode="auto">
          <a:xfrm>
            <a:off x="24784050" y="31740475"/>
            <a:ext cx="26117550" cy="5649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8774" tIns="54391" rIns="108774" bIns="54391">
            <a:spAutoFit/>
          </a:bodyPr>
          <a:lstStyle>
            <a:lvl1pPr marL="588963" indent="-588963" eaLnBrk="0" hangingPunct="0">
              <a:defRPr sz="29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900">
                <a:solidFill>
                  <a:schemeClr val="tx1"/>
                </a:solidFill>
                <a:latin typeface="Arial" panose="020B0604020202020204" pitchFamily="34" charset="0"/>
                <a:ea typeface="ＭＳ Ｐゴシック" panose="020B0600070205080204" pitchFamily="34" charset="-128"/>
              </a:defRPr>
            </a:lvl2pPr>
            <a:lvl3pPr eaLnBrk="0" hangingPunct="0">
              <a:defRPr sz="2900">
                <a:solidFill>
                  <a:schemeClr val="tx1"/>
                </a:solidFill>
                <a:latin typeface="Arial" panose="020B0604020202020204" pitchFamily="34" charset="0"/>
                <a:ea typeface="ＭＳ Ｐゴシック" panose="020B0600070205080204" pitchFamily="34" charset="-128"/>
              </a:defRPr>
            </a:lvl3pPr>
            <a:lvl4pPr eaLnBrk="0" hangingPunct="0">
              <a:defRPr sz="2900">
                <a:solidFill>
                  <a:schemeClr val="tx1"/>
                </a:solidFill>
                <a:latin typeface="Arial" panose="020B0604020202020204" pitchFamily="34" charset="0"/>
                <a:ea typeface="ＭＳ Ｐゴシック" panose="020B0600070205080204" pitchFamily="34" charset="-128"/>
              </a:defRPr>
            </a:lvl4pPr>
            <a:lvl5pPr eaLnBrk="0" hangingPunct="0">
              <a:defRPr sz="29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9pPr>
          </a:lstStyle>
          <a:p>
            <a:r>
              <a:rPr lang="en-US" sz="2000" dirty="0">
                <a:latin typeface="Bookman Old Style" panose="02050604050505020204" pitchFamily="18" charset="0"/>
              </a:rPr>
              <a:t>Blumenthal, D. 2006. Interactions between resource availability and enemy release in plant invasion. Ecology Letters </a:t>
            </a:r>
            <a:r>
              <a:rPr lang="en-US" sz="2000" b="1" dirty="0">
                <a:latin typeface="Bookman Old Style" panose="02050604050505020204" pitchFamily="18" charset="0"/>
              </a:rPr>
              <a:t>9</a:t>
            </a:r>
            <a:r>
              <a:rPr lang="en-US" sz="2000" dirty="0">
                <a:latin typeface="Bookman Old Style" panose="02050604050505020204" pitchFamily="18" charset="0"/>
              </a:rPr>
              <a:t>:887-895.</a:t>
            </a:r>
          </a:p>
          <a:p>
            <a:r>
              <a:rPr lang="en-US" sz="2000" dirty="0">
                <a:latin typeface="Bookman Old Style" panose="02050604050505020204" pitchFamily="18" charset="0"/>
              </a:rPr>
              <a:t>Capers, R., R. </a:t>
            </a:r>
            <a:r>
              <a:rPr lang="en-US" sz="2000" dirty="0" err="1">
                <a:latin typeface="Bookman Old Style" panose="02050604050505020204" pitchFamily="18" charset="0"/>
              </a:rPr>
              <a:t>Selsky</a:t>
            </a:r>
            <a:r>
              <a:rPr lang="en-US" sz="2000" dirty="0">
                <a:latin typeface="Bookman Old Style" panose="02050604050505020204" pitchFamily="18" charset="0"/>
              </a:rPr>
              <a:t>, G. </a:t>
            </a:r>
            <a:r>
              <a:rPr lang="en-US" sz="2000" dirty="0" err="1">
                <a:latin typeface="Bookman Old Style" panose="02050604050505020204" pitchFamily="18" charset="0"/>
              </a:rPr>
              <a:t>Bugbee</a:t>
            </a:r>
            <a:r>
              <a:rPr lang="en-US" sz="2000" dirty="0">
                <a:latin typeface="Bookman Old Style" panose="02050604050505020204" pitchFamily="18" charset="0"/>
              </a:rPr>
              <a:t>, and J. White. 2007. Aquatic Plant Community Invasibility and Scale-Dependent Patterns in Native and Invasive Species Richness. Ecology </a:t>
            </a:r>
            <a:r>
              <a:rPr lang="en-US" sz="2000" b="1" dirty="0">
                <a:latin typeface="Bookman Old Style" panose="02050604050505020204" pitchFamily="18" charset="0"/>
              </a:rPr>
              <a:t>88</a:t>
            </a:r>
            <a:r>
              <a:rPr lang="en-US" sz="2000" dirty="0">
                <a:latin typeface="Bookman Old Style" panose="02050604050505020204" pitchFamily="18" charset="0"/>
              </a:rPr>
              <a:t>:3135-3143.</a:t>
            </a:r>
          </a:p>
          <a:p>
            <a:r>
              <a:rPr lang="en-US" sz="2000" dirty="0">
                <a:latin typeface="Bookman Old Style" panose="02050604050505020204" pitchFamily="18" charset="0"/>
              </a:rPr>
              <a:t>Cleland, E., M. Smith, S. </a:t>
            </a:r>
            <a:r>
              <a:rPr lang="en-US" sz="2000" dirty="0" err="1">
                <a:latin typeface="Bookman Old Style" panose="02050604050505020204" pitchFamily="18" charset="0"/>
              </a:rPr>
              <a:t>Andelman</a:t>
            </a:r>
            <a:r>
              <a:rPr lang="en-US" sz="2000" dirty="0">
                <a:latin typeface="Bookman Old Style" panose="02050604050505020204" pitchFamily="18" charset="0"/>
              </a:rPr>
              <a:t>, C. Bowles, K. Carney, M. C. Horner-Devine, J. Drake, S. Emery, J. </a:t>
            </a:r>
            <a:r>
              <a:rPr lang="en-US" sz="2000" dirty="0" err="1">
                <a:latin typeface="Bookman Old Style" panose="02050604050505020204" pitchFamily="18" charset="0"/>
              </a:rPr>
              <a:t>Gramling</a:t>
            </a:r>
            <a:r>
              <a:rPr lang="en-US" sz="2000" dirty="0">
                <a:latin typeface="Bookman Old Style" panose="02050604050505020204" pitchFamily="18" charset="0"/>
              </a:rPr>
              <a:t>, and D. </a:t>
            </a:r>
            <a:r>
              <a:rPr lang="en-US" sz="2000" dirty="0" err="1">
                <a:latin typeface="Bookman Old Style" panose="02050604050505020204" pitchFamily="18" charset="0"/>
              </a:rPr>
              <a:t>Vandermast</a:t>
            </a:r>
            <a:r>
              <a:rPr lang="en-US" sz="2000" dirty="0">
                <a:latin typeface="Bookman Old Style" panose="02050604050505020204" pitchFamily="18" charset="0"/>
              </a:rPr>
              <a:t>. 2004. Invasion in space and time: non-native species richness and relative abundance respond to </a:t>
            </a:r>
            <a:r>
              <a:rPr lang="en-US" sz="2000" dirty="0" err="1">
                <a:latin typeface="Bookman Old Style" panose="02050604050505020204" pitchFamily="18" charset="0"/>
              </a:rPr>
              <a:t>interannual</a:t>
            </a:r>
            <a:r>
              <a:rPr lang="en-US" sz="2000" dirty="0">
                <a:latin typeface="Bookman Old Style" panose="02050604050505020204" pitchFamily="18" charset="0"/>
              </a:rPr>
              <a:t> variation in productivity and diversity. Ecology Letters </a:t>
            </a:r>
            <a:r>
              <a:rPr lang="en-US" sz="2000" b="1" dirty="0">
                <a:latin typeface="Bookman Old Style" panose="02050604050505020204" pitchFamily="18" charset="0"/>
              </a:rPr>
              <a:t>7</a:t>
            </a:r>
            <a:r>
              <a:rPr lang="en-US" sz="2000" dirty="0">
                <a:latin typeface="Bookman Old Style" panose="02050604050505020204" pitchFamily="18" charset="0"/>
              </a:rPr>
              <a:t>:947-957.</a:t>
            </a:r>
          </a:p>
          <a:p>
            <a:r>
              <a:rPr lang="en-US" sz="2000" dirty="0">
                <a:latin typeface="Bookman Old Style" panose="02050604050505020204" pitchFamily="18" charset="0"/>
              </a:rPr>
              <a:t>Davis, M., J. P. Grime, and K. Thompson. 2000. Fluctuating resources in plant communities: a general theory of invasibility. Journal of Ecology </a:t>
            </a:r>
            <a:r>
              <a:rPr lang="en-US" sz="2000" b="1" dirty="0">
                <a:latin typeface="Bookman Old Style" panose="02050604050505020204" pitchFamily="18" charset="0"/>
              </a:rPr>
              <a:t>88</a:t>
            </a:r>
            <a:r>
              <a:rPr lang="en-US" sz="2000" dirty="0">
                <a:latin typeface="Bookman Old Style" panose="02050604050505020204" pitchFamily="18" charset="0"/>
              </a:rPr>
              <a:t>:528-534.</a:t>
            </a:r>
          </a:p>
          <a:p>
            <a:r>
              <a:rPr lang="en-US" sz="2000" dirty="0">
                <a:latin typeface="Bookman Old Style" panose="02050604050505020204" pitchFamily="18" charset="0"/>
              </a:rPr>
              <a:t>Garn, H. S., J. F. Elder, and D. M. Robertson. 2003. Why Study Lakes? An Overview of USGS Lake Studies in Wisconsin</a:t>
            </a:r>
            <a:r>
              <a:rPr lang="en-US" sz="2000" b="1" dirty="0">
                <a:latin typeface="Bookman Old Style" panose="02050604050505020204" pitchFamily="18" charset="0"/>
              </a:rPr>
              <a:t> </a:t>
            </a:r>
            <a:r>
              <a:rPr lang="en-US" sz="2000" dirty="0">
                <a:latin typeface="Bookman Old Style" panose="02050604050505020204" pitchFamily="18" charset="0"/>
              </a:rPr>
              <a:t>United States Geographical Survey.</a:t>
            </a:r>
          </a:p>
          <a:p>
            <a:r>
              <a:rPr lang="en-US" sz="2000" dirty="0">
                <a:latin typeface="Bookman Old Style" panose="02050604050505020204" pitchFamily="18" charset="0"/>
              </a:rPr>
              <a:t>Gilbert, B. and M. </a:t>
            </a:r>
            <a:r>
              <a:rPr lang="en-US" sz="2000" dirty="0" err="1">
                <a:latin typeface="Bookman Old Style" panose="02050604050505020204" pitchFamily="18" charset="0"/>
              </a:rPr>
              <a:t>Lechowicz</a:t>
            </a:r>
            <a:r>
              <a:rPr lang="en-US" sz="2000" dirty="0">
                <a:latin typeface="Bookman Old Style" panose="02050604050505020204" pitchFamily="18" charset="0"/>
              </a:rPr>
              <a:t>. 2005. Invasibility and abiotic gradients: the positive correlation between native and exotic plant diversity. Ecology </a:t>
            </a:r>
            <a:r>
              <a:rPr lang="en-US" sz="2000" b="1" dirty="0">
                <a:latin typeface="Bookman Old Style" panose="02050604050505020204" pitchFamily="18" charset="0"/>
              </a:rPr>
              <a:t>86</a:t>
            </a:r>
            <a:r>
              <a:rPr lang="en-US" sz="2000" dirty="0">
                <a:latin typeface="Bookman Old Style" panose="02050604050505020204" pitchFamily="18" charset="0"/>
              </a:rPr>
              <a:t>:1848-1855.</a:t>
            </a:r>
          </a:p>
          <a:p>
            <a:r>
              <a:rPr lang="en-US" sz="2000" dirty="0">
                <a:latin typeface="Bookman Old Style" panose="02050604050505020204" pitchFamily="18" charset="0"/>
              </a:rPr>
              <a:t>Great Lakes Restoration Initiative. 2012. Predictive Measures for Zebra Mussels.</a:t>
            </a:r>
            <a:r>
              <a:rPr lang="en-US" sz="2000" i="1" dirty="0">
                <a:latin typeface="Bookman Old Style" panose="02050604050505020204" pitchFamily="18" charset="0"/>
              </a:rPr>
              <a:t>in</a:t>
            </a:r>
            <a:r>
              <a:rPr lang="en-US" sz="2000" dirty="0">
                <a:latin typeface="Bookman Old Style" panose="02050604050505020204" pitchFamily="18" charset="0"/>
              </a:rPr>
              <a:t> K. Punzel, editor.</a:t>
            </a:r>
          </a:p>
          <a:p>
            <a:r>
              <a:rPr lang="en-US" sz="2000" dirty="0" err="1">
                <a:latin typeface="Bookman Old Style" panose="02050604050505020204" pitchFamily="18" charset="0"/>
              </a:rPr>
              <a:t>Hauxwell</a:t>
            </a:r>
            <a:r>
              <a:rPr lang="en-US" sz="2000" dirty="0">
                <a:latin typeface="Bookman Old Style" panose="02050604050505020204" pitchFamily="18" charset="0"/>
              </a:rPr>
              <a:t>, J., S. Knight, K. Wagner, A. </a:t>
            </a:r>
            <a:r>
              <a:rPr lang="en-US" sz="2000" dirty="0" err="1">
                <a:latin typeface="Bookman Old Style" panose="02050604050505020204" pitchFamily="18" charset="0"/>
              </a:rPr>
              <a:t>Mikulyuk</a:t>
            </a:r>
            <a:r>
              <a:rPr lang="en-US" sz="2000" dirty="0">
                <a:latin typeface="Bookman Old Style" panose="02050604050505020204" pitchFamily="18" charset="0"/>
              </a:rPr>
              <a:t>, M. </a:t>
            </a:r>
            <a:r>
              <a:rPr lang="en-US" sz="2000" dirty="0" err="1">
                <a:latin typeface="Bookman Old Style" panose="02050604050505020204" pitchFamily="18" charset="0"/>
              </a:rPr>
              <a:t>Nault</a:t>
            </a:r>
            <a:r>
              <a:rPr lang="en-US" sz="2000" dirty="0">
                <a:latin typeface="Bookman Old Style" panose="02050604050505020204" pitchFamily="18" charset="0"/>
              </a:rPr>
              <a:t>, M. </a:t>
            </a:r>
            <a:r>
              <a:rPr lang="en-US" sz="2000" dirty="0" err="1">
                <a:latin typeface="Bookman Old Style" panose="02050604050505020204" pitchFamily="18" charset="0"/>
              </a:rPr>
              <a:t>Porzky</a:t>
            </a:r>
            <a:r>
              <a:rPr lang="en-US" sz="2000" dirty="0">
                <a:latin typeface="Bookman Old Style" panose="02050604050505020204" pitchFamily="18" charset="0"/>
              </a:rPr>
              <a:t>, and S. Chase. 2010. Recommended Baseline Monitoring of Aquatic Plants in Wisconsin: Sampling Design, Field and Laboratory Procedures, Data Entry and Analysis, and Applications. Pages 1-48 </a:t>
            </a:r>
            <a:r>
              <a:rPr lang="en-US" sz="2000" i="1" dirty="0">
                <a:latin typeface="Bookman Old Style" panose="02050604050505020204" pitchFamily="18" charset="0"/>
              </a:rPr>
              <a:t>in</a:t>
            </a:r>
            <a:r>
              <a:rPr lang="en-US" sz="2000" dirty="0">
                <a:latin typeface="Bookman Old Style" panose="02050604050505020204" pitchFamily="18" charset="0"/>
              </a:rPr>
              <a:t> W. D. o. N. Resources, editor. Wisconsin Department of Natural Resources.</a:t>
            </a:r>
          </a:p>
          <a:p>
            <a:r>
              <a:rPr lang="en-US" sz="2000" dirty="0" err="1">
                <a:latin typeface="Bookman Old Style" panose="02050604050505020204" pitchFamily="18" charset="0"/>
              </a:rPr>
              <a:t>Kovalenko</a:t>
            </a:r>
            <a:r>
              <a:rPr lang="en-US" sz="2000" dirty="0">
                <a:latin typeface="Bookman Old Style" panose="02050604050505020204" pitchFamily="18" charset="0"/>
              </a:rPr>
              <a:t>, K., E. Dibble, and J. Slade. 2010. Community effects of invasive macrophyte control: role of invasive plant abundance and habitat complexity. Journal of Applied Ecology </a:t>
            </a:r>
            <a:r>
              <a:rPr lang="en-US" sz="2000" b="1" dirty="0">
                <a:latin typeface="Bookman Old Style" panose="02050604050505020204" pitchFamily="18" charset="0"/>
              </a:rPr>
              <a:t>47</a:t>
            </a:r>
            <a:r>
              <a:rPr lang="en-US" sz="2000" dirty="0">
                <a:latin typeface="Bookman Old Style" panose="02050604050505020204" pitchFamily="18" charset="0"/>
              </a:rPr>
              <a:t>:318-328.</a:t>
            </a:r>
          </a:p>
          <a:p>
            <a:r>
              <a:rPr lang="en-US" sz="2000" dirty="0" err="1">
                <a:latin typeface="Bookman Old Style" panose="02050604050505020204" pitchFamily="18" charset="0"/>
              </a:rPr>
              <a:t>Ricciardi</a:t>
            </a:r>
            <a:r>
              <a:rPr lang="en-US" sz="2000" dirty="0">
                <a:latin typeface="Bookman Old Style" panose="02050604050505020204" pitchFamily="18" charset="0"/>
              </a:rPr>
              <a:t>, A. 2001. Facilitative interactions among aquatic invaders: is an "invasional meltdown" occurring in the Great Lakes? Canadian Journal of Fisheries and Aquatic Sciences </a:t>
            </a:r>
            <a:r>
              <a:rPr lang="en-US" sz="2000" b="1" dirty="0">
                <a:latin typeface="Bookman Old Style" panose="02050604050505020204" pitchFamily="18" charset="0"/>
              </a:rPr>
              <a:t>58</a:t>
            </a:r>
            <a:r>
              <a:rPr lang="en-US" sz="2000" dirty="0">
                <a:latin typeface="Bookman Old Style" panose="02050604050505020204" pitchFamily="18" charset="0"/>
              </a:rPr>
              <a:t>:2513-2525.</a:t>
            </a:r>
          </a:p>
          <a:p>
            <a:r>
              <a:rPr lang="en-US" sz="2000" dirty="0" err="1">
                <a:latin typeface="Bookman Old Style" panose="02050604050505020204" pitchFamily="18" charset="0"/>
              </a:rPr>
              <a:t>Seabloom</a:t>
            </a:r>
            <a:r>
              <a:rPr lang="en-US" sz="2000" dirty="0">
                <a:latin typeface="Bookman Old Style" panose="02050604050505020204" pitchFamily="18" charset="0"/>
              </a:rPr>
              <a:t>, E., W. </a:t>
            </a:r>
            <a:r>
              <a:rPr lang="en-US" sz="2000" dirty="0" err="1">
                <a:latin typeface="Bookman Old Style" panose="02050604050505020204" pitchFamily="18" charset="0"/>
              </a:rPr>
              <a:t>Harpole</a:t>
            </a:r>
            <a:r>
              <a:rPr lang="en-US" sz="2000" dirty="0">
                <a:latin typeface="Bookman Old Style" panose="02050604050505020204" pitchFamily="18" charset="0"/>
              </a:rPr>
              <a:t>, O. Reichmann, and D. </a:t>
            </a:r>
            <a:r>
              <a:rPr lang="en-US" sz="2000" dirty="0" err="1">
                <a:latin typeface="Bookman Old Style" panose="02050604050505020204" pitchFamily="18" charset="0"/>
              </a:rPr>
              <a:t>Tilman</a:t>
            </a:r>
            <a:r>
              <a:rPr lang="en-US" sz="2000" dirty="0">
                <a:latin typeface="Bookman Old Style" panose="02050604050505020204" pitchFamily="18" charset="0"/>
              </a:rPr>
              <a:t>. 2003. Invasion, competitive </a:t>
            </a:r>
            <a:r>
              <a:rPr lang="en-US" sz="2000" dirty="0" err="1">
                <a:latin typeface="Bookman Old Style" panose="02050604050505020204" pitchFamily="18" charset="0"/>
              </a:rPr>
              <a:t>dominance,and</a:t>
            </a:r>
            <a:r>
              <a:rPr lang="en-US" sz="2000" dirty="0">
                <a:latin typeface="Bookman Old Style" panose="02050604050505020204" pitchFamily="18" charset="0"/>
              </a:rPr>
              <a:t> resource use by exotic and native California grassland species. Proceedings of the National Academy of Sciences </a:t>
            </a:r>
            <a:r>
              <a:rPr lang="en-US" sz="2000" b="1" dirty="0">
                <a:latin typeface="Bookman Old Style" panose="02050604050505020204" pitchFamily="18" charset="0"/>
              </a:rPr>
              <a:t>100</a:t>
            </a:r>
            <a:r>
              <a:rPr lang="en-US" sz="2000" dirty="0">
                <a:latin typeface="Bookman Old Style" panose="02050604050505020204" pitchFamily="18" charset="0"/>
              </a:rPr>
              <a:t>:13384-13389.</a:t>
            </a:r>
          </a:p>
          <a:p>
            <a:r>
              <a:rPr lang="en-US" sz="2000" dirty="0" err="1">
                <a:latin typeface="Bookman Old Style" panose="02050604050505020204" pitchFamily="18" charset="0"/>
              </a:rPr>
              <a:t>Stachowicz</a:t>
            </a:r>
            <a:r>
              <a:rPr lang="en-US" sz="2000" dirty="0">
                <a:latin typeface="Bookman Old Style" panose="02050604050505020204" pitchFamily="18" charset="0"/>
              </a:rPr>
              <a:t>, J., R. </a:t>
            </a:r>
            <a:r>
              <a:rPr lang="en-US" sz="2000" dirty="0" err="1">
                <a:latin typeface="Bookman Old Style" panose="02050604050505020204" pitchFamily="18" charset="0"/>
              </a:rPr>
              <a:t>Whitlatch</a:t>
            </a:r>
            <a:r>
              <a:rPr lang="en-US" sz="2000" dirty="0">
                <a:latin typeface="Bookman Old Style" panose="02050604050505020204" pitchFamily="18" charset="0"/>
              </a:rPr>
              <a:t>, and R. Osman. 1999. Species Diversity and Invasion Resistance in a Marine Ecosystem. Science </a:t>
            </a:r>
            <a:r>
              <a:rPr lang="en-US" sz="2000" b="1" dirty="0">
                <a:latin typeface="Bookman Old Style" panose="02050604050505020204" pitchFamily="18" charset="0"/>
              </a:rPr>
              <a:t>286</a:t>
            </a:r>
            <a:r>
              <a:rPr lang="en-US" sz="2000" dirty="0">
                <a:latin typeface="Bookman Old Style" panose="02050604050505020204" pitchFamily="18" charset="0"/>
              </a:rPr>
              <a:t>:1577-1579.</a:t>
            </a:r>
          </a:p>
          <a:p>
            <a:r>
              <a:rPr lang="en-US" sz="2000" dirty="0">
                <a:latin typeface="Bookman Old Style" panose="02050604050505020204" pitchFamily="18" charset="0"/>
              </a:rPr>
              <a:t>Warren, J., C. J. Topping, and P. James. 2011. An evolutionary modelling approach to understanding the factors behind plant invasiveness and community susceptibility to invasion. Journal of Evolutionary Biology </a:t>
            </a:r>
            <a:r>
              <a:rPr lang="en-US" sz="2000" b="1" dirty="0">
                <a:latin typeface="Bookman Old Style" panose="02050604050505020204" pitchFamily="18" charset="0"/>
              </a:rPr>
              <a:t>24</a:t>
            </a:r>
            <a:r>
              <a:rPr lang="en-US" sz="2000" dirty="0">
                <a:latin typeface="Bookman Old Style" panose="02050604050505020204" pitchFamily="18" charset="0"/>
              </a:rPr>
              <a:t>:2099-2109.</a:t>
            </a:r>
          </a:p>
          <a:p>
            <a:r>
              <a:rPr lang="en-US" sz="2000" dirty="0">
                <a:latin typeface="Bookman Old Style" panose="02050604050505020204" pitchFamily="18" charset="0"/>
              </a:rPr>
              <a:t>Wisconsin Department of Natural Resources. 2012. Strategies of Invasive Control.</a:t>
            </a:r>
            <a:r>
              <a:rPr lang="en-US" sz="2000" i="1" dirty="0">
                <a:latin typeface="Bookman Old Style" panose="02050604050505020204" pitchFamily="18" charset="0"/>
              </a:rPr>
              <a:t>in</a:t>
            </a:r>
            <a:r>
              <a:rPr lang="en-US" sz="2000" dirty="0">
                <a:latin typeface="Bookman Old Style" panose="02050604050505020204" pitchFamily="18" charset="0"/>
              </a:rPr>
              <a:t> K. Punzel, editor</a:t>
            </a:r>
            <a:r>
              <a:rPr lang="en-US" sz="2000" dirty="0" smtClean="0">
                <a:latin typeface="Bookman Old Style" panose="02050604050505020204" pitchFamily="18" charset="0"/>
              </a:rPr>
              <a:t>.</a:t>
            </a:r>
            <a:endParaRPr lang="en-US" sz="2000" dirty="0">
              <a:latin typeface="Bookman Old Style" panose="02050604050505020204" pitchFamily="18" charset="0"/>
            </a:endParaRPr>
          </a:p>
        </p:txBody>
      </p:sp>
      <p:pic>
        <p:nvPicPr>
          <p:cNvPr id="14356" name="Picture 18" descr="3flameCMYK.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720000" y="1371600"/>
            <a:ext cx="3733800" cy="368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7" name="Picture 23" descr="Untitled-5.eps"/>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634095" y="1978170"/>
            <a:ext cx="7242175" cy="259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Group 2"/>
          <p:cNvGrpSpPr/>
          <p:nvPr/>
        </p:nvGrpSpPr>
        <p:grpSpPr>
          <a:xfrm>
            <a:off x="45855370" y="944381"/>
            <a:ext cx="3552825" cy="4664727"/>
            <a:chOff x="45872400" y="1066800"/>
            <a:chExt cx="3552825" cy="4664727"/>
          </a:xfrm>
        </p:grpSpPr>
        <p:pic>
          <p:nvPicPr>
            <p:cNvPr id="14358" name="Picture 17" descr="Hexa.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872400" y="1066800"/>
              <a:ext cx="2355850" cy="271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9" name="Picture 2" descr="Hexa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050325" y="2988327"/>
              <a:ext cx="23749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aphicFrame>
        <p:nvGraphicFramePr>
          <p:cNvPr id="24" name="Chart 23"/>
          <p:cNvGraphicFramePr/>
          <p:nvPr>
            <p:extLst>
              <p:ext uri="{D42A27DB-BD31-4B8C-83A1-F6EECF244321}">
                <p14:modId xmlns:p14="http://schemas.microsoft.com/office/powerpoint/2010/main" val="2742003274"/>
              </p:ext>
            </p:extLst>
          </p:nvPr>
        </p:nvGraphicFramePr>
        <p:xfrm>
          <a:off x="38788587" y="18061839"/>
          <a:ext cx="12113013" cy="8079346"/>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798791365"/>
              </p:ext>
            </p:extLst>
          </p:nvPr>
        </p:nvGraphicFramePr>
        <p:xfrm>
          <a:off x="24828500" y="18601230"/>
          <a:ext cx="13474698" cy="9046845"/>
        </p:xfrm>
        <a:graphic>
          <a:graphicData uri="http://schemas.openxmlformats.org/drawingml/2006/table">
            <a:tbl>
              <a:tblPr firstRow="1" firstCol="1" bandRow="1">
                <a:tableStyleId>{5C22544A-7EE6-4342-B048-85BDC9FD1C3A}</a:tableStyleId>
              </a:tblPr>
              <a:tblGrid>
                <a:gridCol w="2245783"/>
                <a:gridCol w="2245783"/>
                <a:gridCol w="2245783"/>
                <a:gridCol w="2245783"/>
                <a:gridCol w="2245783"/>
                <a:gridCol w="2245783"/>
              </a:tblGrid>
              <a:tr h="511202">
                <a:tc>
                  <a:txBody>
                    <a:bodyPr/>
                    <a:lstStyle/>
                    <a:p>
                      <a:pPr algn="ctr" rtl="0" fontAlgn="ctr"/>
                      <a:r>
                        <a:rPr lang="en-US" sz="2800" u="none" strike="noStrike" dirty="0">
                          <a:solidFill>
                            <a:schemeClr val="tx1"/>
                          </a:solidFill>
                          <a:effectLst/>
                        </a:rPr>
                        <a:t>Lakes</a:t>
                      </a:r>
                      <a:endParaRPr lang="en-US" sz="2800" b="1" i="0" u="none" strike="noStrike" dirty="0">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First Invasive</a:t>
                      </a:r>
                      <a:endParaRPr lang="en-US" sz="2800" b="1"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Second Invasive</a:t>
                      </a:r>
                      <a:endParaRPr lang="en-US" sz="2800" b="1"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Third Invasive</a:t>
                      </a:r>
                      <a:endParaRPr lang="en-US" sz="2800" b="1"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Fourth Invasive</a:t>
                      </a:r>
                      <a:endParaRPr lang="en-US" sz="2800" b="1"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Fifth Invasive</a:t>
                      </a:r>
                      <a:endParaRPr lang="en-US" sz="2800" b="1" i="0" u="none" strike="noStrike">
                        <a:solidFill>
                          <a:schemeClr val="tx1"/>
                        </a:solidFill>
                        <a:effectLst/>
                        <a:latin typeface="Bookman Old Style" panose="02050604050505020204" pitchFamily="18" charset="0"/>
                      </a:endParaRPr>
                    </a:p>
                  </a:txBody>
                  <a:tcPr marL="9525" marR="9525" marT="9525" marB="0" anchor="ctr"/>
                </a:tc>
              </a:tr>
              <a:tr h="1154326">
                <a:tc>
                  <a:txBody>
                    <a:bodyPr/>
                    <a:lstStyle/>
                    <a:p>
                      <a:pPr algn="ctr" rtl="0" fontAlgn="ctr"/>
                      <a:r>
                        <a:rPr lang="en-US" sz="2800" u="none" strike="noStrike">
                          <a:solidFill>
                            <a:schemeClr val="tx1"/>
                          </a:solidFill>
                          <a:effectLst/>
                        </a:rPr>
                        <a:t>Keyes</a:t>
                      </a:r>
                      <a:endParaRPr lang="en-US" sz="2800" b="1"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Rainbow smelt, 2000</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Chinese mystery snail, 2009</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Zebra mussel, 2010</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Quagga mussel, 2011</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 -</a:t>
                      </a:r>
                      <a:endParaRPr lang="en-US" sz="2800" b="0" i="0" u="none" strike="noStrike">
                        <a:solidFill>
                          <a:schemeClr val="tx1"/>
                        </a:solidFill>
                        <a:effectLst/>
                        <a:latin typeface="Bookman Old Style" panose="02050604050505020204" pitchFamily="18" charset="0"/>
                      </a:endParaRPr>
                    </a:p>
                  </a:txBody>
                  <a:tcPr marL="9525" marR="9525" marT="9525" marB="0" anchor="ctr"/>
                </a:tc>
              </a:tr>
              <a:tr h="346298">
                <a:tc>
                  <a:txBody>
                    <a:bodyPr/>
                    <a:lstStyle/>
                    <a:p>
                      <a:pPr algn="ctr" rtl="0" fontAlgn="ctr"/>
                      <a:r>
                        <a:rPr lang="en-US" sz="2800" u="none" strike="noStrike">
                          <a:solidFill>
                            <a:schemeClr val="tx1"/>
                          </a:solidFill>
                          <a:effectLst/>
                        </a:rPr>
                        <a:t>Lost</a:t>
                      </a:r>
                      <a:endParaRPr lang="en-US" sz="2800" b="1"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 -</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 -</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 -</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 -</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 -</a:t>
                      </a:r>
                      <a:endParaRPr lang="en-US" sz="2800" b="0" i="0" u="none" strike="noStrike">
                        <a:solidFill>
                          <a:schemeClr val="tx1"/>
                        </a:solidFill>
                        <a:effectLst/>
                        <a:latin typeface="Bookman Old Style" panose="02050604050505020204" pitchFamily="18" charset="0"/>
                      </a:endParaRPr>
                    </a:p>
                  </a:txBody>
                  <a:tcPr marL="9525" marR="9525" marT="9525" marB="0" anchor="ctr"/>
                </a:tc>
              </a:tr>
              <a:tr h="1137836">
                <a:tc>
                  <a:txBody>
                    <a:bodyPr/>
                    <a:lstStyle/>
                    <a:p>
                      <a:pPr algn="ctr" rtl="0" fontAlgn="ctr"/>
                      <a:r>
                        <a:rPr lang="en-US" sz="2800" u="none" strike="noStrike">
                          <a:solidFill>
                            <a:schemeClr val="tx1"/>
                          </a:solidFill>
                          <a:effectLst/>
                        </a:rPr>
                        <a:t>Rolling Stone</a:t>
                      </a:r>
                      <a:endParaRPr lang="en-US" sz="2800" b="1"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dirty="0">
                          <a:solidFill>
                            <a:schemeClr val="tx1"/>
                          </a:solidFill>
                          <a:effectLst/>
                        </a:rPr>
                        <a:t>Rusty crayfish, 2004</a:t>
                      </a:r>
                      <a:endParaRPr lang="en-US" sz="2800" b="0" i="0" u="none" strike="noStrike" dirty="0">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dirty="0">
                          <a:solidFill>
                            <a:schemeClr val="tx1"/>
                          </a:solidFill>
                          <a:effectLst/>
                        </a:rPr>
                        <a:t>Curly-leaf pondweed, 2010</a:t>
                      </a:r>
                      <a:endParaRPr lang="en-US" sz="2800" b="0" i="0" u="none" strike="noStrike" dirty="0">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Chinese mystery snail, 2012</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Banded mystery snail, 2012</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 -</a:t>
                      </a:r>
                      <a:endParaRPr lang="en-US" sz="2800" b="0" i="0" u="none" strike="noStrike">
                        <a:solidFill>
                          <a:schemeClr val="tx1"/>
                        </a:solidFill>
                        <a:effectLst/>
                        <a:latin typeface="Bookman Old Style" panose="02050604050505020204" pitchFamily="18" charset="0"/>
                      </a:endParaRPr>
                    </a:p>
                  </a:txBody>
                  <a:tcPr marL="9525" marR="9525" marT="9525" marB="0" anchor="ctr"/>
                </a:tc>
              </a:tr>
              <a:tr h="857499">
                <a:tc>
                  <a:txBody>
                    <a:bodyPr/>
                    <a:lstStyle/>
                    <a:p>
                      <a:pPr algn="ctr" rtl="0" fontAlgn="ctr"/>
                      <a:r>
                        <a:rPr lang="en-US" sz="2800" u="none" strike="noStrike">
                          <a:solidFill>
                            <a:schemeClr val="tx1"/>
                          </a:solidFill>
                          <a:effectLst/>
                        </a:rPr>
                        <a:t>Patten</a:t>
                      </a:r>
                      <a:endParaRPr lang="en-US" sz="2800" b="1"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Rusty crayfish, 2004</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 -</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 -</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 -</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 -</a:t>
                      </a:r>
                      <a:endParaRPr lang="en-US" sz="2800" b="0" i="0" u="none" strike="noStrike">
                        <a:solidFill>
                          <a:schemeClr val="tx1"/>
                        </a:solidFill>
                        <a:effectLst/>
                        <a:latin typeface="Bookman Old Style" panose="02050604050505020204" pitchFamily="18" charset="0"/>
                      </a:endParaRPr>
                    </a:p>
                  </a:txBody>
                  <a:tcPr marL="9525" marR="9525" marT="9525" marB="0" anchor="ctr"/>
                </a:tc>
              </a:tr>
              <a:tr h="1137836">
                <a:tc>
                  <a:txBody>
                    <a:bodyPr/>
                    <a:lstStyle/>
                    <a:p>
                      <a:pPr algn="ctr" rtl="0" fontAlgn="ctr"/>
                      <a:r>
                        <a:rPr lang="en-US" sz="2800" u="none" strike="noStrike">
                          <a:solidFill>
                            <a:schemeClr val="tx1"/>
                          </a:solidFill>
                          <a:effectLst/>
                        </a:rPr>
                        <a:t>Minocqua</a:t>
                      </a:r>
                      <a:endParaRPr lang="en-US" sz="2800" b="1"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Rusty crayfish, 1982</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Curly-leaf pondweed, 1989</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Eurasian water-milfoil, 2000</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Chinese mystery snail, 2006</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Banded mystery snail, 2006</a:t>
                      </a:r>
                      <a:endParaRPr lang="en-US" sz="2800" b="0" i="0" u="none" strike="noStrike">
                        <a:solidFill>
                          <a:schemeClr val="tx1"/>
                        </a:solidFill>
                        <a:effectLst/>
                        <a:latin typeface="Bookman Old Style" panose="02050604050505020204" pitchFamily="18" charset="0"/>
                      </a:endParaRPr>
                    </a:p>
                  </a:txBody>
                  <a:tcPr marL="9525" marR="9525" marT="9525" marB="0" anchor="ctr"/>
                </a:tc>
              </a:tr>
              <a:tr h="1137836">
                <a:tc>
                  <a:txBody>
                    <a:bodyPr/>
                    <a:lstStyle/>
                    <a:p>
                      <a:pPr algn="ctr" rtl="0" fontAlgn="ctr"/>
                      <a:r>
                        <a:rPr lang="en-US" sz="2800" u="none" strike="noStrike">
                          <a:solidFill>
                            <a:schemeClr val="tx1"/>
                          </a:solidFill>
                          <a:effectLst/>
                        </a:rPr>
                        <a:t>Pelican</a:t>
                      </a:r>
                      <a:endParaRPr lang="en-US" sz="2800" b="1"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Rusty crayfish, 1983</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Curly-leaf pondweed, 1991</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Chinese mystery snail, 2004</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Banded mystery snail, 2004</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Eurasian water-milfoil, 2007</a:t>
                      </a:r>
                      <a:endParaRPr lang="en-US" sz="2800" b="0" i="0" u="none" strike="noStrike">
                        <a:solidFill>
                          <a:schemeClr val="tx1"/>
                        </a:solidFill>
                        <a:effectLst/>
                        <a:latin typeface="Bookman Old Style" panose="02050604050505020204" pitchFamily="18" charset="0"/>
                      </a:endParaRPr>
                    </a:p>
                  </a:txBody>
                  <a:tcPr marL="9525" marR="9525" marT="9525" marB="0" anchor="ctr"/>
                </a:tc>
              </a:tr>
              <a:tr h="346298">
                <a:tc>
                  <a:txBody>
                    <a:bodyPr/>
                    <a:lstStyle/>
                    <a:p>
                      <a:pPr algn="ctr" rtl="0" fontAlgn="ctr"/>
                      <a:r>
                        <a:rPr lang="en-US" sz="2800" u="none" strike="noStrike">
                          <a:solidFill>
                            <a:schemeClr val="tx1"/>
                          </a:solidFill>
                          <a:effectLst/>
                        </a:rPr>
                        <a:t>Franklin</a:t>
                      </a:r>
                      <a:endParaRPr lang="en-US" sz="2800" b="1"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 -</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 -</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 -</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 -</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 -</a:t>
                      </a:r>
                      <a:endParaRPr lang="en-US" sz="2800" b="0" i="0" u="none" strike="noStrike">
                        <a:solidFill>
                          <a:schemeClr val="tx1"/>
                        </a:solidFill>
                        <a:effectLst/>
                        <a:latin typeface="Bookman Old Style" panose="02050604050505020204" pitchFamily="18" charset="0"/>
                      </a:endParaRPr>
                    </a:p>
                  </a:txBody>
                  <a:tcPr marL="9525" marR="9525" marT="9525" marB="0" anchor="ctr"/>
                </a:tc>
              </a:tr>
              <a:tr h="1137836">
                <a:tc>
                  <a:txBody>
                    <a:bodyPr/>
                    <a:lstStyle/>
                    <a:p>
                      <a:pPr algn="ctr" rtl="0" fontAlgn="ctr"/>
                      <a:r>
                        <a:rPr lang="en-US" sz="2800" u="none" strike="noStrike">
                          <a:solidFill>
                            <a:schemeClr val="tx1"/>
                          </a:solidFill>
                          <a:effectLst/>
                        </a:rPr>
                        <a:t>Kentuck</a:t>
                      </a:r>
                      <a:endParaRPr lang="en-US" sz="2800" b="1"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dirty="0">
                          <a:solidFill>
                            <a:schemeClr val="tx1"/>
                          </a:solidFill>
                          <a:effectLst/>
                        </a:rPr>
                        <a:t>Rusty crayfish, 1982</a:t>
                      </a:r>
                      <a:endParaRPr lang="en-US" sz="2800" b="0" i="0" u="none" strike="noStrike" dirty="0">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Curly-leaf pondweed, 1999</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Chinese mystery snail, 2004</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a:solidFill>
                            <a:schemeClr val="tx1"/>
                          </a:solidFill>
                          <a:effectLst/>
                        </a:rPr>
                        <a:t>Banded mystery snail, 2006</a:t>
                      </a:r>
                      <a:endParaRPr lang="en-US" sz="2800" b="0" i="0" u="none" strike="noStrike">
                        <a:solidFill>
                          <a:schemeClr val="tx1"/>
                        </a:solidFill>
                        <a:effectLst/>
                        <a:latin typeface="Bookman Old Style" panose="02050604050505020204" pitchFamily="18" charset="0"/>
                      </a:endParaRPr>
                    </a:p>
                  </a:txBody>
                  <a:tcPr marL="9525" marR="9525" marT="9525" marB="0" anchor="ctr"/>
                </a:tc>
                <a:tc>
                  <a:txBody>
                    <a:bodyPr/>
                    <a:lstStyle/>
                    <a:p>
                      <a:pPr algn="ctr" rtl="0" fontAlgn="ctr"/>
                      <a:r>
                        <a:rPr lang="en-US" sz="2800" u="none" strike="noStrike" dirty="0">
                          <a:solidFill>
                            <a:schemeClr val="tx1"/>
                          </a:solidFill>
                          <a:effectLst/>
                        </a:rPr>
                        <a:t>Eurasian water-milfoil, 2011</a:t>
                      </a:r>
                      <a:endParaRPr lang="en-US" sz="2800" b="0" i="0" u="none" strike="noStrike" dirty="0">
                        <a:solidFill>
                          <a:schemeClr val="tx1"/>
                        </a:solidFill>
                        <a:effectLst/>
                        <a:latin typeface="Bookman Old Style" panose="02050604050505020204" pitchFamily="18" charset="0"/>
                      </a:endParaRPr>
                    </a:p>
                  </a:txBody>
                  <a:tcPr marL="9525" marR="9525" marT="9525" marB="0" anchor="ctr"/>
                </a:tc>
              </a:tr>
            </a:tbl>
          </a:graphicData>
        </a:graphic>
      </p:graphicFrame>
      <p:sp>
        <p:nvSpPr>
          <p:cNvPr id="27" name="Text Box 135"/>
          <p:cNvSpPr txBox="1">
            <a:spLocks noChangeArrowheads="1"/>
          </p:cNvSpPr>
          <p:nvPr/>
        </p:nvSpPr>
        <p:spPr bwMode="auto">
          <a:xfrm>
            <a:off x="24784050" y="16939473"/>
            <a:ext cx="13468350" cy="159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17143" tIns="58572" rIns="117143" bIns="58572">
            <a:spAutoFit/>
          </a:bodyPr>
          <a:lstStyle>
            <a:lvl1pPr defTabSz="1168400" eaLnBrk="0" hangingPunct="0">
              <a:defRPr sz="2900">
                <a:solidFill>
                  <a:schemeClr val="tx1"/>
                </a:solidFill>
                <a:latin typeface="Arial" panose="020B0604020202020204" pitchFamily="34" charset="0"/>
                <a:ea typeface="ＭＳ Ｐゴシック" panose="020B0600070205080204" pitchFamily="34" charset="-128"/>
              </a:defRPr>
            </a:lvl1pPr>
            <a:lvl2pPr marL="37931725" indent="-37474525" defTabSz="1168400" eaLnBrk="0" hangingPunct="0">
              <a:defRPr sz="2900">
                <a:solidFill>
                  <a:schemeClr val="tx1"/>
                </a:solidFill>
                <a:latin typeface="Arial" panose="020B0604020202020204" pitchFamily="34" charset="0"/>
                <a:ea typeface="ＭＳ Ｐゴシック" panose="020B0600070205080204" pitchFamily="34" charset="-128"/>
              </a:defRPr>
            </a:lvl2pPr>
            <a:lvl3pPr eaLnBrk="0" hangingPunct="0">
              <a:defRPr sz="2900">
                <a:solidFill>
                  <a:schemeClr val="tx1"/>
                </a:solidFill>
                <a:latin typeface="Arial" panose="020B0604020202020204" pitchFamily="34" charset="0"/>
                <a:ea typeface="ＭＳ Ｐゴシック" panose="020B0600070205080204" pitchFamily="34" charset="-128"/>
              </a:defRPr>
            </a:lvl3pPr>
            <a:lvl4pPr eaLnBrk="0" hangingPunct="0">
              <a:defRPr sz="2900">
                <a:solidFill>
                  <a:schemeClr val="tx1"/>
                </a:solidFill>
                <a:latin typeface="Arial" panose="020B0604020202020204" pitchFamily="34" charset="0"/>
                <a:ea typeface="ＭＳ Ｐゴシック" panose="020B0600070205080204" pitchFamily="34" charset="-128"/>
              </a:defRPr>
            </a:lvl4pPr>
            <a:lvl5pPr eaLnBrk="0" hangingPunct="0">
              <a:defRPr sz="29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900">
                <a:solidFill>
                  <a:schemeClr val="tx1"/>
                </a:solidFill>
                <a:latin typeface="Arial" panose="020B0604020202020204" pitchFamily="34" charset="0"/>
                <a:ea typeface="ＭＳ Ｐゴシック" panose="020B0600070205080204" pitchFamily="34" charset="-128"/>
              </a:defRPr>
            </a:lvl9pPr>
          </a:lstStyle>
          <a:p>
            <a:pPr algn="just" eaLnBrk="1" hangingPunct="1">
              <a:spcBef>
                <a:spcPct val="50000"/>
              </a:spcBef>
            </a:pPr>
            <a:r>
              <a:rPr lang="en-US" sz="4000" b="1" dirty="0" smtClean="0">
                <a:latin typeface="Bookman Old Style" panose="02050604050505020204" pitchFamily="18" charset="0"/>
              </a:rPr>
              <a:t>Table 1.</a:t>
            </a:r>
            <a:r>
              <a:rPr lang="en-US" sz="4000" dirty="0" smtClean="0">
                <a:latin typeface="Bookman Old Style" panose="02050604050505020204" pitchFamily="18" charset="0"/>
              </a:rPr>
              <a:t> </a:t>
            </a:r>
            <a:r>
              <a:rPr lang="en-US" sz="2800" dirty="0">
                <a:latin typeface="Bookman Old Style" panose="02050604050505020204" pitchFamily="18" charset="0"/>
              </a:rPr>
              <a:t>Invasive species of the eight long term trend lakes. Note that Minocqua Lake was first invaded 30 years ago, and also that two lakes are not known to have invasive species present.</a:t>
            </a:r>
            <a:endParaRPr lang="en-US" sz="2800" b="1" dirty="0">
              <a:latin typeface="Bookman Old Style" panose="020506040505050202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21359</TotalTime>
  <Words>903</Words>
  <Application>Microsoft Office PowerPoint</Application>
  <PresentationFormat>Custom</PresentationFormat>
  <Paragraphs>117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MS PGothic</vt:lpstr>
      <vt:lpstr>Arial</vt:lpstr>
      <vt:lpstr>Bookman Old Style</vt:lpstr>
      <vt:lpstr>Times New Roman</vt:lpstr>
      <vt:lpstr>1_Default Design</vt:lpstr>
      <vt:lpstr>PowerPoint Presentation</vt:lpstr>
    </vt:vector>
  </TitlesOfParts>
  <Manager/>
  <Company>Carthage College</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Katrina</dc:creator>
  <cp:keywords/>
  <dc:description/>
  <cp:lastModifiedBy>Katrina Punzel</cp:lastModifiedBy>
  <cp:revision>109</cp:revision>
  <dcterms:created xsi:type="dcterms:W3CDTF">2013-04-10T23:46:54Z</dcterms:created>
  <dcterms:modified xsi:type="dcterms:W3CDTF">2013-04-15T03:25:29Z</dcterms:modified>
  <cp:category/>
</cp:coreProperties>
</file>